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  <p:sldMasterId id="2147483659" r:id="rId2"/>
    <p:sldMasterId id="2147483660" r:id="rId3"/>
  </p:sldMasterIdLst>
  <p:notesMasterIdLst>
    <p:notesMasterId r:id="rId34"/>
  </p:notesMasterIdLst>
  <p:sldIdLst>
    <p:sldId id="309" r:id="rId4"/>
    <p:sldId id="335" r:id="rId5"/>
    <p:sldId id="336" r:id="rId6"/>
    <p:sldId id="337" r:id="rId7"/>
    <p:sldId id="332" r:id="rId8"/>
    <p:sldId id="333" r:id="rId9"/>
    <p:sldId id="334" r:id="rId10"/>
    <p:sldId id="338" r:id="rId11"/>
    <p:sldId id="319" r:id="rId12"/>
    <p:sldId id="331" r:id="rId13"/>
    <p:sldId id="325" r:id="rId14"/>
    <p:sldId id="327" r:id="rId15"/>
    <p:sldId id="329" r:id="rId16"/>
    <p:sldId id="330" r:id="rId17"/>
    <p:sldId id="311" r:id="rId18"/>
    <p:sldId id="339" r:id="rId19"/>
    <p:sldId id="320" r:id="rId20"/>
    <p:sldId id="340" r:id="rId21"/>
    <p:sldId id="321" r:id="rId22"/>
    <p:sldId id="341" r:id="rId23"/>
    <p:sldId id="345" r:id="rId24"/>
    <p:sldId id="347" r:id="rId25"/>
    <p:sldId id="342" r:id="rId26"/>
    <p:sldId id="343" r:id="rId27"/>
    <p:sldId id="318" r:id="rId28"/>
    <p:sldId id="348" r:id="rId29"/>
    <p:sldId id="317" r:id="rId30"/>
    <p:sldId id="350" r:id="rId31"/>
    <p:sldId id="316" r:id="rId32"/>
    <p:sldId id="349" r:id="rId33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 autoAdjust="0"/>
    <p:restoredTop sz="78835" autoAdjust="0"/>
  </p:normalViewPr>
  <p:slideViewPr>
    <p:cSldViewPr snapToGrid="0">
      <p:cViewPr varScale="1">
        <p:scale>
          <a:sx n="74" d="100"/>
          <a:sy n="74" d="100"/>
        </p:scale>
        <p:origin x="-6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14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095E6D45-B903-44B8-A639-8936F17B3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172C8D-71D3-4382-9BCC-8807B12180D4}" type="slidenum">
              <a:rPr lang="en-GB"/>
              <a:pPr/>
              <a:t>1</a:t>
            </a:fld>
            <a:endParaRPr lang="en-GB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-479425" y="0"/>
            <a:ext cx="7694613" cy="5770563"/>
          </a:xfrm>
          <a:ln/>
        </p:spPr>
      </p:sp>
      <p:graphicFrame>
        <p:nvGraphicFramePr>
          <p:cNvPr id="189443" name="Group 3"/>
          <p:cNvGraphicFramePr>
            <a:graphicFrameLocks noGrp="1"/>
          </p:cNvGraphicFramePr>
          <p:nvPr/>
        </p:nvGraphicFramePr>
        <p:xfrm>
          <a:off x="846138" y="6138863"/>
          <a:ext cx="5024437" cy="1708150"/>
        </p:xfrm>
        <a:graphic>
          <a:graphicData uri="http://schemas.openxmlformats.org/drawingml/2006/table">
            <a:tbl>
              <a:tblPr/>
              <a:tblGrid>
                <a:gridCol w="5024437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F7B68-FBED-4F45-9CD5-B6414FA67BBC}" type="slidenum">
              <a:rPr lang="en-GB"/>
              <a:pPr/>
              <a:t>19</a:t>
            </a:fld>
            <a:endParaRPr lang="en-GB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843088" y="1212850"/>
            <a:ext cx="3168650" cy="2376488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2375" cy="3860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C925EE-45E8-47A9-901F-388EFDA83DF2}" type="slidenum">
              <a:rPr lang="en-GB"/>
              <a:pPr/>
              <a:t>25</a:t>
            </a:fld>
            <a:endParaRPr lang="en-GB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843088" y="1212850"/>
            <a:ext cx="3168650" cy="2376488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2375" cy="3860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Voluntary trainer register a first step in raising standards – will consult on compulsory register in 2009</a:t>
            </a:r>
          </a:p>
          <a:p>
            <a:pPr eaLnBrk="1" hangingPunct="1"/>
            <a:r>
              <a:rPr lang="en-GB" smtClean="0"/>
              <a:t>ERS gives discounts to riders taking post test training with a trainer on the register</a:t>
            </a:r>
          </a:p>
          <a:p>
            <a:pPr eaLnBrk="1" hangingPunct="1"/>
            <a:r>
              <a:rPr lang="en-GB" smtClean="0"/>
              <a:t>3</a:t>
            </a:r>
            <a:r>
              <a:rPr lang="en-GB" baseline="30000" smtClean="0"/>
              <a:t>rd</a:t>
            </a:r>
            <a:r>
              <a:rPr lang="en-GB" smtClean="0"/>
              <a:t> Directive – aim to  implement with minimum disruption – already consulted informally, will consult formally too.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244EB6-3794-4EF6-84DD-1B028C98869C}" type="slidenum">
              <a:rPr lang="en-GB"/>
              <a:pPr/>
              <a:t>27</a:t>
            </a:fld>
            <a:endParaRPr lang="en-GB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843088" y="1212850"/>
            <a:ext cx="3168650" cy="237648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2375" cy="3860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SHARP scheme launched Nov 07, first ratings published June 08</a:t>
            </a:r>
          </a:p>
          <a:p>
            <a:pPr eaLnBrk="1" hangingPunct="1"/>
            <a:r>
              <a:rPr lang="en-GB" smtClean="0"/>
              <a:t>Working with Killspills group on diesel apills, including information for vehicle fleets as well as road maintenance / clear-up</a:t>
            </a:r>
          </a:p>
          <a:p>
            <a:pPr eaLnBrk="1" hangingPunct="1"/>
            <a:r>
              <a:rPr lang="en-GB" smtClean="0"/>
              <a:t>Online User survey in 2006  - Showed rider awareness of safety requirements for brakes and tyres, but concerns about mirrors / visibility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D8501E-4134-4D9E-B6A7-03D95E1427B4}" type="slidenum">
              <a:rPr lang="en-GB"/>
              <a:pPr/>
              <a:t>29</a:t>
            </a:fld>
            <a:endParaRPr lang="en-GB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843088" y="1212850"/>
            <a:ext cx="3168650" cy="23764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2375" cy="3860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IHIE guidelines published April 05, online Feb 08.</a:t>
            </a:r>
          </a:p>
          <a:p>
            <a:pPr eaLnBrk="1" hangingPunct="1"/>
            <a:r>
              <a:rPr lang="en-GB" smtClean="0"/>
              <a:t>Bus lane guidance issued Feb 07, neutral on motorcycle access, replacing previous presumption against access – now for local highway authorities to decide on motorcycle access.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F09500-910F-4916-B3AE-ADE538A1524B}" type="slidenum">
              <a:rPr lang="en-GB"/>
              <a:pPr/>
              <a:t>9</a:t>
            </a:fld>
            <a:endParaRPr lang="en-GB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843088" y="1212850"/>
            <a:ext cx="3168650" cy="2376488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2375" cy="3860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Think academy – stand at events, working with industry partners / riders, supported by website.  Engaging with sports bikers.</a:t>
            </a:r>
          </a:p>
          <a:p>
            <a:pPr eaLnBrk="1" hangingPunct="1"/>
            <a:r>
              <a:rPr lang="en-GB" smtClean="0"/>
              <a:t>Research on fatigue published Feb 08.  Car driver attitudes phase one published May 08, phase 2 now under way.  Training research to be published later this year.</a:t>
            </a:r>
          </a:p>
          <a:p>
            <a:pPr eaLnBrk="1" hangingPunct="1"/>
            <a:r>
              <a:rPr lang="en-GB" smtClean="0"/>
              <a:t>Will work with NMC on future research needs.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8E815-7F2F-4796-95AE-19ACF6346015}" type="slidenum">
              <a:rPr lang="en-GB"/>
              <a:pPr/>
              <a:t>10</a:t>
            </a:fld>
            <a:endParaRPr lang="en-GB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3860A-FC1D-4C50-95ED-51B834C18BAD}" type="slidenum">
              <a:rPr lang="en-GB"/>
              <a:pPr/>
              <a:t>11</a:t>
            </a:fld>
            <a:endParaRPr lang="en-GB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EBAA48-A445-4D71-AA93-531D214077CC}" type="slidenum">
              <a:rPr lang="en-GB"/>
              <a:pPr/>
              <a:t>12</a:t>
            </a:fld>
            <a:endParaRPr lang="en-GB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68813-A12B-4D8C-84AD-8BBF057C1651}" type="slidenum">
              <a:rPr lang="en-GB"/>
              <a:pPr/>
              <a:t>13</a:t>
            </a:fld>
            <a:endParaRPr lang="en-GB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5020AD-029E-478D-AB25-DA639144B06E}" type="slidenum">
              <a:rPr lang="en-GB"/>
              <a:pPr/>
              <a:t>14</a:t>
            </a:fld>
            <a:endParaRPr lang="en-GB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3740F-CB7A-43A3-A80F-96A8456ADECC}" type="slidenum">
              <a:rPr lang="en-GB"/>
              <a:pPr/>
              <a:t>15</a:t>
            </a:fld>
            <a:endParaRPr lang="en-GB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843088" y="1212850"/>
            <a:ext cx="3168650" cy="2376488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2375" cy="3860800"/>
          </a:xfrm>
          <a:noFill/>
          <a:ln/>
        </p:spPr>
        <p:txBody>
          <a:bodyPr/>
          <a:lstStyle/>
          <a:p>
            <a:pPr eaLnBrk="1" hangingPunct="1"/>
            <a:r>
              <a:rPr lang="en-GB" smtClean="0"/>
              <a:t>NMC sub groups - Road Safety and Publicity; Technical, Engineering and Environmental Issues; Training, Testing and Licensing; Transport Management, Planning and Transport Policy.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04191-0CFE-4716-A3BF-D41598B94496}" type="slidenum">
              <a:rPr lang="en-GB"/>
              <a:pPr/>
              <a:t>17</a:t>
            </a:fld>
            <a:endParaRPr lang="en-GB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843088" y="1212850"/>
            <a:ext cx="3168650" cy="23764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1813"/>
            <a:ext cx="5032375" cy="3860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6F1BC-2B4F-4B91-8FB9-73D214B155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1143A-9F12-4D11-9F17-EB3193E774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672C-B938-4FB4-9B7B-6C288F6F02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CA8B-3C72-4F73-907D-56C68A9388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39445-D2AF-46CC-B928-2F0853DF53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CA2D7-D846-4ABD-92C2-1E37B47214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333CD-E274-4863-A6F9-93D8CF2A5C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CB29B-90A9-476D-B203-7CE9B746F9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7FA1-7AD4-4776-BDB4-4F4228D2CB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5FF0D-74FA-470A-BCA9-B9682F8102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83410-966B-441E-8B58-880BC8A4777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26836-ACFD-463F-9151-8883C3E46D67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F7683-FF10-40B0-9025-58FF65701895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ADC3A-6CD7-450F-95D2-55EA3E04EA28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063" y="1574800"/>
            <a:ext cx="38941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574800"/>
            <a:ext cx="38941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66C91-8EB1-4FAB-A207-7589819D7A90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43931-4451-433A-B64D-7C2385E0650F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E6704-91D8-4384-A05F-CDF69F5A01D8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781D4-C7AE-4033-92E7-F53F972DE9BF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AFDC4-6DBD-402D-804F-C4B465CE6C86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D5E5-E73A-494E-88FF-4BFDBDADE3BB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E195C-9F6D-49AD-8FBE-D4246ACD4F80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3363" y="420688"/>
            <a:ext cx="1984375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063" y="420688"/>
            <a:ext cx="5803900" cy="52689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5AF73-4D1D-4FD6-9C9F-EF6C7D0AF243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0" y="0"/>
            <a:ext cx="9144000" cy="1455738"/>
          </a:xfrm>
          <a:prstGeom prst="rect">
            <a:avLst/>
          </a:prstGeom>
          <a:solidFill>
            <a:srgbClr val="016E5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800">
              <a:latin typeface="Arial" charset="0"/>
            </a:endParaRPr>
          </a:p>
        </p:txBody>
      </p:sp>
      <p:pic>
        <p:nvPicPr>
          <p:cNvPr id="5123" name="Picture 3" descr="DFT logo transparant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531100" y="0"/>
            <a:ext cx="161290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title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add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3" r:id="rId3"/>
    <p:sldLayoutId id="2147483672" r:id="rId4"/>
    <p:sldLayoutId id="2147483671" r:id="rId5"/>
    <p:sldLayoutId id="2147483670" r:id="rId6"/>
    <p:sldLayoutId id="2147483669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+mn-lt"/>
              </a:defRPr>
            </a:lvl1pPr>
          </a:lstStyle>
          <a:p>
            <a:pPr>
              <a:defRPr/>
            </a:pPr>
            <a:fld id="{91F8A10D-D7FB-4082-9F4A-3AD779061C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6151" name="Picture 7" descr="IMG0005a"/>
          <p:cNvPicPr>
            <a:picLocks noChangeAspect="1" noChangeArrowheads="1"/>
          </p:cNvPicPr>
          <p:nvPr/>
        </p:nvPicPr>
        <p:blipFill>
          <a:blip r:embed="rId13">
            <a:lum bright="70000" contrast="-72000"/>
          </a:blip>
          <a:srcRect/>
          <a:stretch>
            <a:fillRect/>
          </a:stretch>
        </p:blipFill>
        <p:spPr bwMode="auto">
          <a:xfrm>
            <a:off x="1588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for-powerpoint_slide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420688"/>
            <a:ext cx="7940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7063" y="1574800"/>
            <a:ext cx="79406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GB" smtClean="0"/>
              <a:t>Click to edit Master text styles</a:t>
            </a:r>
          </a:p>
          <a:p>
            <a:pPr lvl="1"/>
            <a:r>
              <a:rPr lang="en-US" altLang="en-GB" smtClean="0"/>
              <a:t>Second level</a:t>
            </a:r>
          </a:p>
          <a:p>
            <a:pPr lvl="2"/>
            <a:r>
              <a:rPr lang="en-US" altLang="en-GB" smtClean="0"/>
              <a:t>Third level</a:t>
            </a:r>
          </a:p>
          <a:p>
            <a:pPr lvl="3"/>
            <a:r>
              <a:rPr lang="en-US" altLang="en-GB" smtClean="0"/>
              <a:t>Fourth level</a:t>
            </a:r>
          </a:p>
          <a:p>
            <a:pPr lvl="4"/>
            <a:r>
              <a:rPr lang="en-US" alt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3413" y="6019800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7F6F2C1-E4BE-4280-ACBF-B2FC7EF79BC3}" type="slidenum">
              <a:rPr lang="en-US" altLang="en-GB"/>
              <a:pPr>
                <a:defRPr/>
              </a:pPr>
              <a:t>‹#›</a:t>
            </a:fld>
            <a:endParaRPr lang="en-US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6" r:id="rId2"/>
    <p:sldLayoutId id="2147483695" r:id="rId3"/>
    <p:sldLayoutId id="2147483694" r:id="rId4"/>
    <p:sldLayoutId id="2147483693" r:id="rId5"/>
    <p:sldLayoutId id="2147483692" r:id="rId6"/>
    <p:sldLayoutId id="2147483691" r:id="rId7"/>
    <p:sldLayoutId id="2147483690" r:id="rId8"/>
    <p:sldLayoutId id="2147483689" r:id="rId9"/>
    <p:sldLayoutId id="2147483688" r:id="rId10"/>
    <p:sldLayoutId id="2147483687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9D7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9D7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9D7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9D7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0099D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99D7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99D7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99D7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99D7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ts val="1000"/>
        </a:spcBef>
        <a:spcAft>
          <a:spcPct val="0"/>
        </a:spcAft>
        <a:buClr>
          <a:schemeClr val="tx2"/>
        </a:buClr>
        <a:buChar char="•"/>
        <a:defRPr sz="2400">
          <a:solidFill>
            <a:srgbClr val="15509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tx2"/>
        </a:buClr>
        <a:buChar char="–"/>
        <a:defRPr sz="2400">
          <a:solidFill>
            <a:srgbClr val="155092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tx2"/>
        </a:buClr>
        <a:buChar char="•"/>
        <a:defRPr sz="2200">
          <a:solidFill>
            <a:srgbClr val="155092"/>
          </a:solidFill>
          <a:latin typeface="+mn-lt"/>
        </a:defRPr>
      </a:lvl3pPr>
      <a:lvl4pPr marL="1600200" indent="-228600"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tx2"/>
        </a:buClr>
        <a:buChar char="–"/>
        <a:defRPr sz="2200">
          <a:solidFill>
            <a:srgbClr val="155092"/>
          </a:solidFill>
          <a:latin typeface="+mn-lt"/>
        </a:defRPr>
      </a:lvl4pPr>
      <a:lvl5pPr marL="2057400" indent="-228600" algn="l" rtl="0" eaLnBrk="0" fontAlgn="base" hangingPunct="0">
        <a:lnSpc>
          <a:spcPct val="110000"/>
        </a:lnSpc>
        <a:spcBef>
          <a:spcPts val="600"/>
        </a:spcBef>
        <a:spcAft>
          <a:spcPct val="0"/>
        </a:spcAft>
        <a:buClr>
          <a:schemeClr val="tx2"/>
        </a:buClr>
        <a:buChar char="»"/>
        <a:defRPr sz="2200">
          <a:solidFill>
            <a:srgbClr val="155092"/>
          </a:solidFill>
          <a:latin typeface="+mn-lt"/>
        </a:defRPr>
      </a:lvl5pPr>
      <a:lvl6pPr marL="2514600" indent="-228600" algn="l" rtl="0" fontAlgn="base">
        <a:lnSpc>
          <a:spcPct val="110000"/>
        </a:lnSpc>
        <a:spcBef>
          <a:spcPts val="600"/>
        </a:spcBef>
        <a:spcAft>
          <a:spcPct val="0"/>
        </a:spcAft>
        <a:buClr>
          <a:schemeClr val="tx2"/>
        </a:buClr>
        <a:buChar char="»"/>
        <a:defRPr sz="2200">
          <a:solidFill>
            <a:srgbClr val="155092"/>
          </a:solidFill>
          <a:latin typeface="+mn-lt"/>
        </a:defRPr>
      </a:lvl6pPr>
      <a:lvl7pPr marL="2971800" indent="-228600" algn="l" rtl="0" fontAlgn="base">
        <a:lnSpc>
          <a:spcPct val="110000"/>
        </a:lnSpc>
        <a:spcBef>
          <a:spcPts val="600"/>
        </a:spcBef>
        <a:spcAft>
          <a:spcPct val="0"/>
        </a:spcAft>
        <a:buClr>
          <a:schemeClr val="tx2"/>
        </a:buClr>
        <a:buChar char="»"/>
        <a:defRPr sz="2200">
          <a:solidFill>
            <a:srgbClr val="155092"/>
          </a:solidFill>
          <a:latin typeface="+mn-lt"/>
        </a:defRPr>
      </a:lvl7pPr>
      <a:lvl8pPr marL="3429000" indent="-228600" algn="l" rtl="0" fontAlgn="base">
        <a:lnSpc>
          <a:spcPct val="110000"/>
        </a:lnSpc>
        <a:spcBef>
          <a:spcPts val="600"/>
        </a:spcBef>
        <a:spcAft>
          <a:spcPct val="0"/>
        </a:spcAft>
        <a:buClr>
          <a:schemeClr val="tx2"/>
        </a:buClr>
        <a:buChar char="»"/>
        <a:defRPr sz="2200">
          <a:solidFill>
            <a:srgbClr val="155092"/>
          </a:solidFill>
          <a:latin typeface="+mn-lt"/>
        </a:defRPr>
      </a:lvl8pPr>
      <a:lvl9pPr marL="3886200" indent="-228600" algn="l" rtl="0" fontAlgn="base">
        <a:lnSpc>
          <a:spcPct val="110000"/>
        </a:lnSpc>
        <a:spcBef>
          <a:spcPts val="600"/>
        </a:spcBef>
        <a:spcAft>
          <a:spcPct val="0"/>
        </a:spcAft>
        <a:buClr>
          <a:schemeClr val="tx2"/>
        </a:buClr>
        <a:buChar char="»"/>
        <a:defRPr sz="2200">
          <a:solidFill>
            <a:srgbClr val="15509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.direct.gov.uk/" TargetMode="External"/><Relationship Id="rId2" Type="http://schemas.openxmlformats.org/officeDocument/2006/relationships/hyperlink" Target="http://www.motorcycleguidelines.org.u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video" Target="file:///\\VIRAGO\DATA\AFP\DSD-RSSALL\RSS\010%20Motorcycle%20Road%20Safety\004%20Publications%20And%20Publicity\0004%20Publicity\howclose.mpeg" TargetMode="Externa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60%20Sec-Windows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27025"/>
            <a:ext cx="8477250" cy="124618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Motorcycle Safety in Great Britain</a:t>
            </a:r>
            <a:b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44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sz="2800" b="1" smtClean="0"/>
          </a:p>
        </p:txBody>
      </p:sp>
      <p:pic>
        <p:nvPicPr>
          <p:cNvPr id="188420" name="Picture 4" descr="Perfect day sti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0925" y="2997200"/>
            <a:ext cx="3078163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88421" name="Picture 5" descr="parkedbik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88" y="2997200"/>
            <a:ext cx="3424237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8422" name="Rectangle 6"/>
          <p:cNvSpPr>
            <a:spLocks noChangeArrowheads="1"/>
          </p:cNvSpPr>
          <p:nvPr/>
        </p:nvSpPr>
        <p:spPr bwMode="auto">
          <a:xfrm>
            <a:off x="944563" y="1612900"/>
            <a:ext cx="73898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Andrew</a:t>
            </a: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Colski, </a:t>
            </a:r>
          </a:p>
          <a:p>
            <a:pPr algn="ctr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Road User Licensing, Insurance and Safety Division, </a:t>
            </a:r>
          </a:p>
          <a:p>
            <a:pPr algn="ctr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UK Department for Transport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/>
          <a:lstStyle/>
          <a:p>
            <a:pPr eaLnBrk="1" hangingPunct="1"/>
            <a:r>
              <a:rPr lang="en-US" smtClean="0"/>
              <a:t>Seven Segments</a:t>
            </a:r>
            <a:br>
              <a:rPr lang="en-US" smtClean="0"/>
            </a:br>
            <a:endParaRPr lang="en-US" smtClean="0"/>
          </a:p>
        </p:txBody>
      </p:sp>
      <p:sp>
        <p:nvSpPr>
          <p:cNvPr id="14339" name="Footer Placeholder 2"/>
          <p:cNvSpPr txBox="1">
            <a:spLocks noGrp="1"/>
          </p:cNvSpPr>
          <p:nvPr/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1000">
                <a:latin typeface="Arial" charset="0"/>
                <a:ea typeface="ＭＳ Ｐゴシック" pitchFamily="-112" charset="-128"/>
              </a:rPr>
              <a:t>Page </a:t>
            </a:r>
            <a:r>
              <a:rPr lang="de-DE" sz="1000">
                <a:latin typeface="Arial" charset="0"/>
                <a:ea typeface="ＭＳ Ｐゴシック" pitchFamily="-112" charset="-128"/>
                <a:sym typeface="Wingdings" pitchFamily="2" charset="2"/>
              </a:rPr>
              <a:t></a:t>
            </a:r>
            <a:r>
              <a:rPr lang="de-DE" sz="1000">
                <a:latin typeface="Arial" charset="0"/>
                <a:ea typeface="ＭＳ Ｐゴシック" pitchFamily="-112" charset="-128"/>
              </a:rPr>
              <a:t> </a:t>
            </a:r>
            <a:fld id="{2AE2C9E5-5EAD-46D5-A4B8-F19C0B395491}" type="slidenum">
              <a:rPr lang="de-DE" sz="1000">
                <a:latin typeface="Arial" charset="0"/>
                <a:ea typeface="ＭＳ Ｐゴシック" pitchFamily="-112" charset="-128"/>
              </a:rPr>
              <a:pPr eaLnBrk="1" hangingPunct="1"/>
              <a:t>10</a:t>
            </a:fld>
            <a:endParaRPr lang="de-DE" sz="1000"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14340" name="Group 3"/>
          <p:cNvGrpSpPr>
            <a:grpSpLocks/>
          </p:cNvGrpSpPr>
          <p:nvPr/>
        </p:nvGrpSpPr>
        <p:grpSpPr bwMode="auto">
          <a:xfrm>
            <a:off x="2297113" y="719138"/>
            <a:ext cx="4430712" cy="5445125"/>
            <a:chOff x="261939" y="446027"/>
            <a:chExt cx="6421075" cy="9306311"/>
          </a:xfrm>
        </p:grpSpPr>
        <p:sp>
          <p:nvSpPr>
            <p:cNvPr id="5" name="Rectangle 4"/>
            <p:cNvSpPr/>
            <p:nvPr/>
          </p:nvSpPr>
          <p:spPr bwMode="auto">
            <a:xfrm>
              <a:off x="3600251" y="1122343"/>
              <a:ext cx="3082762" cy="1493855"/>
            </a:xfrm>
            <a:prstGeom prst="rect">
              <a:avLst/>
            </a:prstGeom>
            <a:no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2000" b="1">
                  <a:latin typeface="Verdana" pitchFamily="34" charset="0"/>
                  <a:ea typeface="ＭＳ Ｐゴシック" pitchFamily="-112" charset="-128"/>
                </a:rPr>
                <a:t>24.8%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63488" y="3454691"/>
              <a:ext cx="3081211" cy="1493855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2000" b="1">
                  <a:latin typeface="Verdana" pitchFamily="34" charset="0"/>
                  <a:ea typeface="ＭＳ Ｐゴシック" pitchFamily="-112" charset="-128"/>
                </a:rPr>
                <a:t>16.3%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600250" y="3454691"/>
              <a:ext cx="3082762" cy="1493855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2000" b="1">
                  <a:latin typeface="Verdana" pitchFamily="34" charset="0"/>
                  <a:ea typeface="ＭＳ Ｐゴシック" pitchFamily="-112" charset="-128"/>
                </a:rPr>
                <a:t>8.3%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61940" y="5848390"/>
              <a:ext cx="3082762" cy="1493855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2000" b="1">
                  <a:latin typeface="Verdana" pitchFamily="34" charset="0"/>
                  <a:ea typeface="ＭＳ Ｐゴシック" pitchFamily="-112" charset="-128"/>
                </a:rPr>
                <a:t>14.5%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600252" y="5848390"/>
              <a:ext cx="3082762" cy="1493855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2000" b="1">
                  <a:latin typeface="Verdana" pitchFamily="34" charset="0"/>
                  <a:ea typeface="ＭＳ Ｐゴシック" pitchFamily="-112" charset="-128"/>
                </a:rPr>
                <a:t>14.7%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261939" y="8258483"/>
              <a:ext cx="3082762" cy="1493855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2000" b="1">
                  <a:latin typeface="Verdana" pitchFamily="34" charset="0"/>
                  <a:ea typeface="ＭＳ Ｐゴシック" pitchFamily="-112" charset="-128"/>
                </a:rPr>
                <a:t>10.1%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598702" y="8258483"/>
              <a:ext cx="3082762" cy="1493855"/>
            </a:xfrm>
            <a:prstGeom prst="rect">
              <a:avLst/>
            </a:prstGeom>
            <a:noFill/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2000" b="1">
                  <a:latin typeface="Verdana" pitchFamily="34" charset="0"/>
                  <a:ea typeface="ＭＳ Ｐゴシック" pitchFamily="-112" charset="-128"/>
                </a:rPr>
                <a:t>11.2%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263489" y="2759326"/>
              <a:ext cx="3081213" cy="69536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ea typeface="ＭＳ Ｐゴシック" pitchFamily="-112" charset="-128"/>
                </a:rPr>
                <a:t>Riding disciples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598703" y="7582167"/>
              <a:ext cx="3084311" cy="69536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ea typeface="ＭＳ Ｐゴシック" pitchFamily="-112" charset="-128"/>
                </a:rPr>
                <a:t>Car aspirants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63489" y="7582167"/>
              <a:ext cx="3081213" cy="69536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ea typeface="ＭＳ Ｐゴシック" pitchFamily="-112" charset="-128"/>
                </a:rPr>
                <a:t>Car rejectors</a:t>
              </a: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601801" y="5172073"/>
              <a:ext cx="3081213" cy="69536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ea typeface="ＭＳ Ｐゴシック" pitchFamily="-112" charset="-128"/>
                </a:rPr>
                <a:t>Performance hobbyists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63489" y="5172073"/>
              <a:ext cx="3081213" cy="69536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ea typeface="ＭＳ Ｐゴシック" pitchFamily="-112" charset="-128"/>
                </a:rPr>
                <a:t>Riding hobbyists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601801" y="2759326"/>
              <a:ext cx="3081213" cy="695366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solidFill>
                <a:srgbClr val="004074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ea typeface="ＭＳ Ｐゴシック" pitchFamily="-112" charset="-128"/>
                </a:rPr>
                <a:t>Performance disciples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598703" y="446027"/>
              <a:ext cx="3084311" cy="695366"/>
            </a:xfrm>
            <a:prstGeom prst="rect">
              <a:avLst/>
            </a:prstGeom>
            <a:solidFill>
              <a:srgbClr val="FEA501"/>
            </a:solidFill>
            <a:ln w="9525" cap="flat" cmpd="sng" algn="ctr">
              <a:solidFill>
                <a:srgbClr val="FEA50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0000" tIns="46800" rIns="90000" bIns="46800" anchor="ctr"/>
            <a:lstStyle/>
            <a:p>
              <a:pPr algn="ctr" eaLnBrk="1" hangingPunct="1">
                <a:defRPr/>
              </a:pPr>
              <a:r>
                <a:rPr lang="en-US" sz="1200" b="1">
                  <a:solidFill>
                    <a:schemeClr val="bg1"/>
                  </a:solidFill>
                  <a:latin typeface="Verdana" pitchFamily="34" charset="0"/>
                  <a:ea typeface="ＭＳ Ｐゴシック" pitchFamily="-112" charset="-128"/>
                </a:rPr>
                <a:t>Look-at-me enthusiasts</a:t>
              </a:r>
            </a:p>
          </p:txBody>
        </p:sp>
      </p:grpSp>
      <p:grpSp>
        <p:nvGrpSpPr>
          <p:cNvPr id="14341" name="Group 22"/>
          <p:cNvGrpSpPr>
            <a:grpSpLocks/>
          </p:cNvGrpSpPr>
          <p:nvPr/>
        </p:nvGrpSpPr>
        <p:grpSpPr bwMode="auto">
          <a:xfrm>
            <a:off x="1797050" y="1738313"/>
            <a:ext cx="5330825" cy="4883150"/>
            <a:chOff x="2555752" y="944563"/>
            <a:chExt cx="4914656" cy="5753938"/>
          </a:xfrm>
        </p:grpSpPr>
        <p:cxnSp>
          <p:nvCxnSpPr>
            <p:cNvPr id="14345" name="Straight Arrow Connector 18"/>
            <p:cNvCxnSpPr>
              <a:cxnSpLocks noChangeShapeType="1"/>
            </p:cNvCxnSpPr>
            <p:nvPr/>
          </p:nvCxnSpPr>
          <p:spPr bwMode="auto">
            <a:xfrm rot="16200000" flipV="1">
              <a:off x="152705" y="3626644"/>
              <a:ext cx="5364162" cy="0"/>
            </a:xfrm>
            <a:prstGeom prst="straightConnector1">
              <a:avLst/>
            </a:prstGeom>
            <a:noFill/>
            <a:ln w="38100">
              <a:solidFill>
                <a:srgbClr val="3366FF"/>
              </a:solidFill>
              <a:round/>
              <a:headEnd/>
              <a:tailEnd type="arrow" w="med" len="med"/>
            </a:ln>
          </p:spPr>
        </p:cxnSp>
        <p:sp>
          <p:nvSpPr>
            <p:cNvPr id="14346" name="TextBox 19"/>
            <p:cNvSpPr txBox="1">
              <a:spLocks noChangeArrowheads="1"/>
            </p:cNvSpPr>
            <p:nvPr/>
          </p:nvSpPr>
          <p:spPr bwMode="auto">
            <a:xfrm rot="-5400000">
              <a:off x="1293918" y="3833812"/>
              <a:ext cx="2833945" cy="310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 b="1">
                  <a:solidFill>
                    <a:schemeClr val="accent2"/>
                  </a:solidFill>
                  <a:latin typeface="Verdana" pitchFamily="34" charset="0"/>
                  <a:ea typeface="ＭＳ Ｐゴシック" pitchFamily="-112" charset="-128"/>
                </a:rPr>
                <a:t>PASSION</a:t>
              </a:r>
            </a:p>
          </p:txBody>
        </p:sp>
        <p:cxnSp>
          <p:nvCxnSpPr>
            <p:cNvPr id="14347" name="Straight Arrow Connector 20"/>
            <p:cNvCxnSpPr>
              <a:cxnSpLocks noChangeShapeType="1"/>
            </p:cNvCxnSpPr>
            <p:nvPr/>
          </p:nvCxnSpPr>
          <p:spPr bwMode="auto">
            <a:xfrm>
              <a:off x="2849195" y="6300788"/>
              <a:ext cx="4621213" cy="12701"/>
            </a:xfrm>
            <a:prstGeom prst="straightConnector1">
              <a:avLst/>
            </a:prstGeom>
            <a:noFill/>
            <a:ln w="38100">
              <a:solidFill>
                <a:srgbClr val="0061B2"/>
              </a:solidFill>
              <a:round/>
              <a:headEnd/>
              <a:tailEnd type="arrow" w="med" len="med"/>
            </a:ln>
          </p:spPr>
        </p:cxnSp>
        <p:sp>
          <p:nvSpPr>
            <p:cNvPr id="14348" name="TextBox 21"/>
            <p:cNvSpPr txBox="1">
              <a:spLocks noChangeArrowheads="1"/>
            </p:cNvSpPr>
            <p:nvPr/>
          </p:nvSpPr>
          <p:spPr bwMode="auto">
            <a:xfrm>
              <a:off x="4420336" y="6301936"/>
              <a:ext cx="1751889" cy="3965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>
                  <a:solidFill>
                    <a:schemeClr val="accent2"/>
                  </a:solidFill>
                  <a:latin typeface="Verdana" pitchFamily="34" charset="0"/>
                  <a:ea typeface="ＭＳ Ｐゴシック" pitchFamily="-112" charset="-128"/>
                </a:rPr>
                <a:t>PERFORMANCE</a:t>
              </a:r>
            </a:p>
          </p:txBody>
        </p:sp>
      </p:grpSp>
      <p:grpSp>
        <p:nvGrpSpPr>
          <p:cNvPr id="14342" name="Group 26"/>
          <p:cNvGrpSpPr>
            <a:grpSpLocks/>
          </p:cNvGrpSpPr>
          <p:nvPr/>
        </p:nvGrpSpPr>
        <p:grpSpPr bwMode="auto">
          <a:xfrm>
            <a:off x="7173913" y="520700"/>
            <a:ext cx="404812" cy="1854200"/>
            <a:chOff x="8093339" y="521461"/>
            <a:chExt cx="439552" cy="1852590"/>
          </a:xfrm>
        </p:grpSpPr>
        <p:cxnSp>
          <p:nvCxnSpPr>
            <p:cNvPr id="14343" name="Straight Arrow Connector 24"/>
            <p:cNvCxnSpPr>
              <a:cxnSpLocks noChangeShapeType="1"/>
            </p:cNvCxnSpPr>
            <p:nvPr/>
          </p:nvCxnSpPr>
          <p:spPr bwMode="auto">
            <a:xfrm rot="5400000" flipH="1" flipV="1">
              <a:off x="7213852" y="1416274"/>
              <a:ext cx="1760562" cy="1588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</p:cxnSp>
        <p:sp>
          <p:nvSpPr>
            <p:cNvPr id="14344" name="TextBox 25"/>
            <p:cNvSpPr txBox="1">
              <a:spLocks noChangeArrowheads="1"/>
            </p:cNvSpPr>
            <p:nvPr/>
          </p:nvSpPr>
          <p:spPr bwMode="auto">
            <a:xfrm rot="-5400000">
              <a:off x="7423880" y="1265040"/>
              <a:ext cx="1852590" cy="365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 b="1">
                  <a:solidFill>
                    <a:srgbClr val="FF0000"/>
                  </a:solidFill>
                  <a:latin typeface="Verdana" pitchFamily="34" charset="0"/>
                  <a:ea typeface="ＭＳ Ｐゴシック" pitchFamily="-112" charset="-128"/>
                </a:rPr>
                <a:t>SHOWING OFF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/>
          <a:lstStyle/>
          <a:p>
            <a:pPr eaLnBrk="1" hangingPunct="1"/>
            <a:r>
              <a:rPr lang="en-US" smtClean="0"/>
              <a:t>Passionate low-performance segments</a:t>
            </a:r>
          </a:p>
        </p:txBody>
      </p:sp>
      <p:sp>
        <p:nvSpPr>
          <p:cNvPr id="15363" name="Footer Placeholder 2"/>
          <p:cNvSpPr txBox="1">
            <a:spLocks noGrp="1"/>
          </p:cNvSpPr>
          <p:nvPr/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1000">
                <a:latin typeface="Arial" charset="0"/>
                <a:ea typeface="ＭＳ Ｐゴシック" pitchFamily="-112" charset="-128"/>
              </a:rPr>
              <a:t>Page </a:t>
            </a:r>
            <a:r>
              <a:rPr lang="de-DE" sz="1000">
                <a:latin typeface="Arial" charset="0"/>
                <a:ea typeface="ＭＳ Ｐゴシック" pitchFamily="-112" charset="-128"/>
                <a:sym typeface="Wingdings" pitchFamily="2" charset="2"/>
              </a:rPr>
              <a:t></a:t>
            </a:r>
            <a:r>
              <a:rPr lang="de-DE" sz="1000">
                <a:latin typeface="Arial" charset="0"/>
                <a:ea typeface="ＭＳ Ｐゴシック" pitchFamily="-112" charset="-128"/>
              </a:rPr>
              <a:t> </a:t>
            </a:r>
            <a:fld id="{A3FBFE6D-D818-4F9C-81E8-C2266A0171AB}" type="slidenum">
              <a:rPr lang="de-DE" sz="1000">
                <a:latin typeface="Arial" charset="0"/>
                <a:ea typeface="ＭＳ Ｐゴシック" pitchFamily="-112" charset="-128"/>
              </a:rPr>
              <a:pPr eaLnBrk="1" hangingPunct="1"/>
              <a:t>11</a:t>
            </a:fld>
            <a:endParaRPr lang="de-DE" sz="1000"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15364" name="Group 20"/>
          <p:cNvGrpSpPr>
            <a:grpSpLocks/>
          </p:cNvGrpSpPr>
          <p:nvPr/>
        </p:nvGrpSpPr>
        <p:grpSpPr bwMode="auto">
          <a:xfrm>
            <a:off x="7735888" y="1646238"/>
            <a:ext cx="969962" cy="1455737"/>
            <a:chOff x="8721264" y="326601"/>
            <a:chExt cx="1051315" cy="1456195"/>
          </a:xfrm>
        </p:grpSpPr>
        <p:sp>
          <p:nvSpPr>
            <p:cNvPr id="4" name="Rectangle 3"/>
            <p:cNvSpPr/>
            <p:nvPr/>
          </p:nvSpPr>
          <p:spPr bwMode="auto">
            <a:xfrm flipH="1">
              <a:off x="9273755" y="326601"/>
              <a:ext cx="498823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 flipH="1">
              <a:off x="8721264" y="326601"/>
              <a:ext cx="498824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 flipH="1">
              <a:off x="9273756" y="817962"/>
              <a:ext cx="498823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flipH="1">
              <a:off x="8721264" y="817962"/>
              <a:ext cx="498823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flipH="1">
              <a:off x="9273756" y="1327211"/>
              <a:ext cx="498823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flipH="1">
              <a:off x="8721264" y="1327211"/>
              <a:ext cx="498823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</p:grpSp>
      <p:sp>
        <p:nvSpPr>
          <p:cNvPr id="15365" name="Rounded Rectangular Callout 12"/>
          <p:cNvSpPr>
            <a:spLocks noChangeArrowheads="1"/>
          </p:cNvSpPr>
          <p:nvPr/>
        </p:nvSpPr>
        <p:spPr bwMode="auto">
          <a:xfrm rot="10800000" flipV="1">
            <a:off x="249238" y="2019300"/>
            <a:ext cx="3783012" cy="2465388"/>
          </a:xfrm>
          <a:prstGeom prst="wedgeRoundRectCallout">
            <a:avLst>
              <a:gd name="adj1" fmla="val -153528"/>
              <a:gd name="adj2" fmla="val -56440"/>
              <a:gd name="adj3" fmla="val 16667"/>
            </a:avLst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en-US" sz="2000" b="1">
                <a:latin typeface="Arial" charset="0"/>
                <a:ea typeface="ＭＳ Ｐゴシック" pitchFamily="-112" charset="-128"/>
              </a:rPr>
              <a:t>Riding disciples</a:t>
            </a:r>
          </a:p>
          <a:p>
            <a:pPr algn="ctr" eaLnBrk="1" hangingPunct="1"/>
            <a:r>
              <a:rPr lang="en-US" sz="2000">
                <a:latin typeface="Arial" charset="0"/>
                <a:ea typeface="ＭＳ Ｐゴシック" pitchFamily="-112" charset="-128"/>
              </a:rPr>
              <a:t>Passionate riders for whom riding is a way of life, built on a strong relationship with the bike itself and membership of the wider fraternity of riders</a:t>
            </a:r>
          </a:p>
        </p:txBody>
      </p:sp>
      <p:sp>
        <p:nvSpPr>
          <p:cNvPr id="15366" name="Rounded Rectangular Callout 13"/>
          <p:cNvSpPr>
            <a:spLocks noChangeArrowheads="1"/>
          </p:cNvSpPr>
          <p:nvPr/>
        </p:nvSpPr>
        <p:spPr bwMode="auto">
          <a:xfrm rot="10800000" flipV="1">
            <a:off x="4492625" y="3978275"/>
            <a:ext cx="3783013" cy="2465388"/>
          </a:xfrm>
          <a:prstGeom prst="wedgeRoundRectCallout">
            <a:avLst>
              <a:gd name="adj1" fmla="val -39806"/>
              <a:gd name="adj2" fmla="val -114718"/>
              <a:gd name="adj3" fmla="val 16667"/>
            </a:avLst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en-US" sz="2000" b="1">
                <a:latin typeface="Arial" charset="0"/>
                <a:ea typeface="ＭＳ Ｐゴシック" pitchFamily="-112" charset="-128"/>
              </a:rPr>
              <a:t>Riding hobbyists</a:t>
            </a:r>
          </a:p>
          <a:p>
            <a:pPr algn="ctr" eaLnBrk="1" hangingPunct="1"/>
            <a:r>
              <a:rPr lang="en-US" sz="2000">
                <a:latin typeface="Arial" charset="0"/>
                <a:ea typeface="ＭＳ Ｐゴシック" pitchFamily="-112" charset="-128"/>
              </a:rPr>
              <a:t>Older summer-only riders who enjoy the social interaction with other riders almost as much as the riding itself – and who like to look the part</a:t>
            </a:r>
          </a:p>
        </p:txBody>
      </p:sp>
      <p:sp>
        <p:nvSpPr>
          <p:cNvPr id="15367" name="Oval 14"/>
          <p:cNvSpPr>
            <a:spLocks noChangeArrowheads="1"/>
          </p:cNvSpPr>
          <p:nvPr/>
        </p:nvSpPr>
        <p:spPr bwMode="auto">
          <a:xfrm>
            <a:off x="265113" y="4305300"/>
            <a:ext cx="1233487" cy="11350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16.3%</a:t>
            </a:r>
          </a:p>
        </p:txBody>
      </p:sp>
      <p:sp>
        <p:nvSpPr>
          <p:cNvPr id="15368" name="Oval 15"/>
          <p:cNvSpPr>
            <a:spLocks noChangeArrowheads="1"/>
          </p:cNvSpPr>
          <p:nvPr/>
        </p:nvSpPr>
        <p:spPr bwMode="auto">
          <a:xfrm>
            <a:off x="3446463" y="5224463"/>
            <a:ext cx="1235075" cy="11334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14.5%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/>
          <a:lstStyle/>
          <a:p>
            <a:pPr eaLnBrk="1" hangingPunct="1"/>
            <a:r>
              <a:rPr lang="en-US" smtClean="0"/>
              <a:t>Passionate high-performance segments</a:t>
            </a:r>
          </a:p>
        </p:txBody>
      </p:sp>
      <p:sp>
        <p:nvSpPr>
          <p:cNvPr id="16387" name="Footer Placeholder 2"/>
          <p:cNvSpPr txBox="1">
            <a:spLocks noGrp="1"/>
          </p:cNvSpPr>
          <p:nvPr/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1000">
                <a:latin typeface="Arial" charset="0"/>
                <a:ea typeface="ＭＳ Ｐゴシック" pitchFamily="-112" charset="-128"/>
              </a:rPr>
              <a:t>Page </a:t>
            </a:r>
            <a:r>
              <a:rPr lang="de-DE" sz="1000">
                <a:latin typeface="Arial" charset="0"/>
                <a:ea typeface="ＭＳ Ｐゴシック" pitchFamily="-112" charset="-128"/>
                <a:sym typeface="Wingdings" pitchFamily="2" charset="2"/>
              </a:rPr>
              <a:t></a:t>
            </a:r>
            <a:r>
              <a:rPr lang="de-DE" sz="1000">
                <a:latin typeface="Arial" charset="0"/>
                <a:ea typeface="ＭＳ Ｐゴシック" pitchFamily="-112" charset="-128"/>
              </a:rPr>
              <a:t> </a:t>
            </a:r>
            <a:fld id="{F32F23B3-B652-4515-B9D7-C20718986F07}" type="slidenum">
              <a:rPr lang="de-DE" sz="1000">
                <a:latin typeface="Arial" charset="0"/>
                <a:ea typeface="ＭＳ Ｐゴシック" pitchFamily="-112" charset="-128"/>
              </a:rPr>
              <a:pPr eaLnBrk="1" hangingPunct="1"/>
              <a:t>12</a:t>
            </a:fld>
            <a:endParaRPr lang="de-DE" sz="1000"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16388" name="Group 20"/>
          <p:cNvGrpSpPr>
            <a:grpSpLocks/>
          </p:cNvGrpSpPr>
          <p:nvPr/>
        </p:nvGrpSpPr>
        <p:grpSpPr bwMode="auto">
          <a:xfrm>
            <a:off x="7580313" y="1698625"/>
            <a:ext cx="969962" cy="1455738"/>
            <a:chOff x="8721264" y="326601"/>
            <a:chExt cx="1051315" cy="1456195"/>
          </a:xfrm>
        </p:grpSpPr>
        <p:sp>
          <p:nvSpPr>
            <p:cNvPr id="4" name="Rectangle 3"/>
            <p:cNvSpPr/>
            <p:nvPr/>
          </p:nvSpPr>
          <p:spPr bwMode="auto">
            <a:xfrm flipH="1">
              <a:off x="9273755" y="326601"/>
              <a:ext cx="498823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 flipH="1">
              <a:off x="8721264" y="326601"/>
              <a:ext cx="498824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 flipH="1">
              <a:off x="9273756" y="817962"/>
              <a:ext cx="498823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flipH="1">
              <a:off x="8721264" y="817962"/>
              <a:ext cx="498823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flipH="1">
              <a:off x="9273756" y="1327211"/>
              <a:ext cx="498823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flipH="1">
              <a:off x="8721264" y="1327211"/>
              <a:ext cx="498823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</p:grpSp>
      <p:sp>
        <p:nvSpPr>
          <p:cNvPr id="16389" name="Rounded Rectangular Callout 12"/>
          <p:cNvSpPr>
            <a:spLocks noChangeArrowheads="1"/>
          </p:cNvSpPr>
          <p:nvPr/>
        </p:nvSpPr>
        <p:spPr bwMode="auto">
          <a:xfrm rot="10800000" flipV="1">
            <a:off x="492125" y="2320925"/>
            <a:ext cx="3783013" cy="2465388"/>
          </a:xfrm>
          <a:prstGeom prst="wedgeRoundRectCallout">
            <a:avLst>
              <a:gd name="adj1" fmla="val -153694"/>
              <a:gd name="adj2" fmla="val -67454"/>
              <a:gd name="adj3" fmla="val 16667"/>
            </a:avLst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en-US" sz="2000" b="1">
                <a:latin typeface="Arial" charset="0"/>
                <a:ea typeface="ＭＳ Ｐゴシック" pitchFamily="-112" charset="-128"/>
              </a:rPr>
              <a:t>Performance disciples</a:t>
            </a:r>
          </a:p>
          <a:p>
            <a:pPr algn="ctr" eaLnBrk="1" hangingPunct="1"/>
            <a:r>
              <a:rPr lang="en-US" sz="2000">
                <a:latin typeface="Arial" charset="0"/>
                <a:ea typeface="ＭＳ Ｐゴシック" pitchFamily="-112" charset="-128"/>
              </a:rPr>
              <a:t>Committed all-year round riders with a total focus on high performance riding – and a strong dislike for anything that gets in the way of it</a:t>
            </a:r>
          </a:p>
        </p:txBody>
      </p:sp>
      <p:sp>
        <p:nvSpPr>
          <p:cNvPr id="16390" name="Rounded Rectangular Callout 13"/>
          <p:cNvSpPr>
            <a:spLocks noChangeArrowheads="1"/>
          </p:cNvSpPr>
          <p:nvPr/>
        </p:nvSpPr>
        <p:spPr bwMode="auto">
          <a:xfrm rot="10800000" flipV="1">
            <a:off x="4711700" y="3783013"/>
            <a:ext cx="3783013" cy="2465387"/>
          </a:xfrm>
          <a:prstGeom prst="wedgeRoundRectCallout">
            <a:avLst>
              <a:gd name="adj1" fmla="val -46014"/>
              <a:gd name="adj2" fmla="val -104801"/>
              <a:gd name="adj3" fmla="val 16667"/>
            </a:avLst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en-US" sz="2000" b="1">
                <a:latin typeface="Arial" charset="0"/>
                <a:ea typeface="ＭＳ Ｐゴシック" pitchFamily="-112" charset="-128"/>
              </a:rPr>
              <a:t>Performance hobbyists</a:t>
            </a:r>
          </a:p>
          <a:p>
            <a:pPr algn="ctr" eaLnBrk="1" hangingPunct="1"/>
            <a:r>
              <a:rPr lang="en-US" sz="2000">
                <a:latin typeface="Arial" charset="0"/>
                <a:ea typeface="ＭＳ Ｐゴシック" pitchFamily="-112" charset="-128"/>
              </a:rPr>
              <a:t>Solitary, summer-only riders, for whom riding is all about individual experiences and sensations – and who couldn’t care less what other </a:t>
            </a:r>
            <a:br>
              <a:rPr lang="en-US" sz="2000">
                <a:latin typeface="Arial" charset="0"/>
                <a:ea typeface="ＭＳ Ｐゴシック" pitchFamily="-112" charset="-128"/>
              </a:rPr>
            </a:br>
            <a:r>
              <a:rPr lang="en-US" sz="2000">
                <a:latin typeface="Arial" charset="0"/>
                <a:ea typeface="ＭＳ Ｐゴシック" pitchFamily="-112" charset="-128"/>
              </a:rPr>
              <a:t>riders are doing</a:t>
            </a:r>
          </a:p>
        </p:txBody>
      </p:sp>
      <p:sp>
        <p:nvSpPr>
          <p:cNvPr id="16391" name="Oval 14"/>
          <p:cNvSpPr>
            <a:spLocks noChangeArrowheads="1"/>
          </p:cNvSpPr>
          <p:nvPr/>
        </p:nvSpPr>
        <p:spPr bwMode="auto">
          <a:xfrm>
            <a:off x="266700" y="4630738"/>
            <a:ext cx="1233488" cy="1135062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8.3%</a:t>
            </a:r>
          </a:p>
        </p:txBody>
      </p:sp>
      <p:sp>
        <p:nvSpPr>
          <p:cNvPr id="16392" name="Oval 15"/>
          <p:cNvSpPr>
            <a:spLocks noChangeArrowheads="1"/>
          </p:cNvSpPr>
          <p:nvPr/>
        </p:nvSpPr>
        <p:spPr bwMode="auto">
          <a:xfrm>
            <a:off x="3748088" y="5211763"/>
            <a:ext cx="1235075" cy="11334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14.7%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/>
          <a:lstStyle/>
          <a:p>
            <a:pPr eaLnBrk="1" hangingPunct="1"/>
            <a:r>
              <a:rPr lang="en-US" smtClean="0"/>
              <a:t>Pragmatist (low passion) segments</a:t>
            </a:r>
          </a:p>
        </p:txBody>
      </p:sp>
      <p:sp>
        <p:nvSpPr>
          <p:cNvPr id="17411" name="Footer Placeholder 2"/>
          <p:cNvSpPr txBox="1">
            <a:spLocks noGrp="1"/>
          </p:cNvSpPr>
          <p:nvPr/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1000">
                <a:latin typeface="Arial" charset="0"/>
                <a:ea typeface="ＭＳ Ｐゴシック" pitchFamily="-112" charset="-128"/>
              </a:rPr>
              <a:t>Page </a:t>
            </a:r>
            <a:r>
              <a:rPr lang="de-DE" sz="1000">
                <a:latin typeface="Arial" charset="0"/>
                <a:ea typeface="ＭＳ Ｐゴシック" pitchFamily="-112" charset="-128"/>
                <a:sym typeface="Wingdings" pitchFamily="2" charset="2"/>
              </a:rPr>
              <a:t></a:t>
            </a:r>
            <a:r>
              <a:rPr lang="de-DE" sz="1000">
                <a:latin typeface="Arial" charset="0"/>
                <a:ea typeface="ＭＳ Ｐゴシック" pitchFamily="-112" charset="-128"/>
              </a:rPr>
              <a:t> </a:t>
            </a:r>
            <a:fld id="{64AB15BC-A7F8-47D0-B0A0-E21C63892D97}" type="slidenum">
              <a:rPr lang="de-DE" sz="1000">
                <a:latin typeface="Arial" charset="0"/>
                <a:ea typeface="ＭＳ Ｐゴシック" pitchFamily="-112" charset="-128"/>
              </a:rPr>
              <a:pPr eaLnBrk="1" hangingPunct="1"/>
              <a:t>13</a:t>
            </a:fld>
            <a:endParaRPr lang="de-DE" sz="1000"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17412" name="Group 20"/>
          <p:cNvGrpSpPr>
            <a:grpSpLocks/>
          </p:cNvGrpSpPr>
          <p:nvPr/>
        </p:nvGrpSpPr>
        <p:grpSpPr bwMode="auto">
          <a:xfrm>
            <a:off x="7070725" y="1581150"/>
            <a:ext cx="969963" cy="1455738"/>
            <a:chOff x="8721264" y="326601"/>
            <a:chExt cx="1051315" cy="1456195"/>
          </a:xfrm>
        </p:grpSpPr>
        <p:sp>
          <p:nvSpPr>
            <p:cNvPr id="4" name="Rectangle 3"/>
            <p:cNvSpPr/>
            <p:nvPr/>
          </p:nvSpPr>
          <p:spPr bwMode="auto">
            <a:xfrm flipH="1">
              <a:off x="9273755" y="326601"/>
              <a:ext cx="498823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 flipH="1">
              <a:off x="8721264" y="326601"/>
              <a:ext cx="498824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 flipH="1">
              <a:off x="9273756" y="817962"/>
              <a:ext cx="498823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flipH="1">
              <a:off x="8721264" y="817962"/>
              <a:ext cx="498823" cy="455585"/>
            </a:xfrm>
            <a:prstGeom prst="rect">
              <a:avLst/>
            </a:prstGeom>
            <a:solidFill>
              <a:srgbClr val="FFFFFF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flipH="1">
              <a:off x="9273756" y="1327211"/>
              <a:ext cx="498823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flipH="1">
              <a:off x="8721264" y="1327211"/>
              <a:ext cx="498823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</p:grpSp>
      <p:sp>
        <p:nvSpPr>
          <p:cNvPr id="17413" name="Rounded Rectangular Callout 12"/>
          <p:cNvSpPr>
            <a:spLocks noChangeArrowheads="1"/>
          </p:cNvSpPr>
          <p:nvPr/>
        </p:nvSpPr>
        <p:spPr bwMode="auto">
          <a:xfrm rot="10800000" flipV="1">
            <a:off x="466725" y="2124075"/>
            <a:ext cx="3783013" cy="2465388"/>
          </a:xfrm>
          <a:prstGeom prst="wedgeRoundRectCallout">
            <a:avLst>
              <a:gd name="adj1" fmla="val -128097"/>
              <a:gd name="adj2" fmla="val -24505"/>
              <a:gd name="adj3" fmla="val 16667"/>
            </a:avLst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en-US" sz="2000" b="1">
                <a:latin typeface="Arial" charset="0"/>
                <a:ea typeface="ＭＳ Ｐゴシック" pitchFamily="-112" charset="-128"/>
              </a:rPr>
              <a:t>Car rejectors</a:t>
            </a:r>
          </a:p>
          <a:p>
            <a:pPr algn="ctr" eaLnBrk="1" hangingPunct="1"/>
            <a:r>
              <a:rPr lang="en-US" sz="2000">
                <a:latin typeface="Arial" charset="0"/>
                <a:ea typeface="ＭＳ Ｐゴシック" pitchFamily="-112" charset="-128"/>
              </a:rPr>
              <a:t>Escapees (often women) from traffic jams, parking tickets, fuel costs and other horrors of the car – who don’t care for motorcycles, but do care for</a:t>
            </a:r>
            <a:br>
              <a:rPr lang="en-US" sz="2000">
                <a:latin typeface="Arial" charset="0"/>
                <a:ea typeface="ＭＳ Ｐゴシック" pitchFamily="-112" charset="-128"/>
              </a:rPr>
            </a:br>
            <a:r>
              <a:rPr lang="en-US" sz="2000">
                <a:latin typeface="Arial" charset="0"/>
                <a:ea typeface="ＭＳ Ｐゴシック" pitchFamily="-112" charset="-128"/>
              </a:rPr>
              <a:t>low-cost mobility </a:t>
            </a:r>
          </a:p>
        </p:txBody>
      </p:sp>
      <p:sp>
        <p:nvSpPr>
          <p:cNvPr id="17414" name="Rounded Rectangular Callout 13"/>
          <p:cNvSpPr>
            <a:spLocks noChangeArrowheads="1"/>
          </p:cNvSpPr>
          <p:nvPr/>
        </p:nvSpPr>
        <p:spPr bwMode="auto">
          <a:xfrm rot="10800000" flipV="1">
            <a:off x="4791075" y="4110038"/>
            <a:ext cx="3783013" cy="2465387"/>
          </a:xfrm>
          <a:prstGeom prst="wedgeRoundRectCallout">
            <a:avLst>
              <a:gd name="adj1" fmla="val -29315"/>
              <a:gd name="adj2" fmla="val -104093"/>
              <a:gd name="adj3" fmla="val 16667"/>
            </a:avLst>
          </a:prstGeom>
          <a:solidFill>
            <a:srgbClr val="FFFFFF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ctr" eaLnBrk="1" hangingPunct="1"/>
            <a:r>
              <a:rPr lang="en-US" sz="2000" b="1">
                <a:latin typeface="Arial" charset="0"/>
                <a:ea typeface="ＭＳ Ｐゴシック" pitchFamily="-112" charset="-128"/>
              </a:rPr>
              <a:t>Car aspirants</a:t>
            </a:r>
          </a:p>
          <a:p>
            <a:pPr algn="ctr" eaLnBrk="1" hangingPunct="1"/>
            <a:r>
              <a:rPr lang="en-US" sz="2000">
                <a:latin typeface="Arial" charset="0"/>
                <a:ea typeface="ＭＳ Ｐゴシック" pitchFamily="-112" charset="-128"/>
              </a:rPr>
              <a:t>Young people looking forward to getting their first car when age/finances allow – but for the time being just happy to have got their own wheels</a:t>
            </a:r>
          </a:p>
        </p:txBody>
      </p:sp>
      <p:sp>
        <p:nvSpPr>
          <p:cNvPr id="17415" name="Oval 14"/>
          <p:cNvSpPr>
            <a:spLocks noChangeArrowheads="1"/>
          </p:cNvSpPr>
          <p:nvPr/>
        </p:nvSpPr>
        <p:spPr bwMode="auto">
          <a:xfrm>
            <a:off x="239713" y="4318000"/>
            <a:ext cx="1233487" cy="11350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10.1%</a:t>
            </a:r>
          </a:p>
        </p:txBody>
      </p:sp>
      <p:sp>
        <p:nvSpPr>
          <p:cNvPr id="17416" name="Oval 15"/>
          <p:cNvSpPr>
            <a:spLocks noChangeArrowheads="1"/>
          </p:cNvSpPr>
          <p:nvPr/>
        </p:nvSpPr>
        <p:spPr bwMode="auto">
          <a:xfrm>
            <a:off x="3641725" y="5446713"/>
            <a:ext cx="1235075" cy="113347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1" hangingPunct="1"/>
            <a:r>
              <a:rPr lang="en-US" sz="2000" b="1">
                <a:solidFill>
                  <a:srgbClr val="FFFFFF"/>
                </a:solidFill>
                <a:latin typeface="Arial" charset="0"/>
                <a:ea typeface="ＭＳ Ｐゴシック" pitchFamily="-112" charset="-128"/>
              </a:rPr>
              <a:t>11.2%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/>
        <p:txBody>
          <a:bodyPr lIns="0" rIns="0"/>
          <a:lstStyle/>
          <a:p>
            <a:pPr eaLnBrk="1" hangingPunct="1"/>
            <a:r>
              <a:rPr lang="en-US" smtClean="0"/>
              <a:t>Showing off…</a:t>
            </a:r>
          </a:p>
        </p:txBody>
      </p:sp>
      <p:sp>
        <p:nvSpPr>
          <p:cNvPr id="18435" name="Footer Placeholder 2"/>
          <p:cNvSpPr txBox="1">
            <a:spLocks noGrp="1"/>
          </p:cNvSpPr>
          <p:nvPr/>
        </p:nvSpPr>
        <p:spPr bwMode="gray">
          <a:xfrm>
            <a:off x="219075" y="6408738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de-DE" sz="1000">
                <a:latin typeface="Arial" charset="0"/>
                <a:ea typeface="ＭＳ Ｐゴシック" pitchFamily="-112" charset="-128"/>
              </a:rPr>
              <a:t>Page </a:t>
            </a:r>
            <a:r>
              <a:rPr lang="de-DE" sz="1000">
                <a:latin typeface="Arial" charset="0"/>
                <a:ea typeface="ＭＳ Ｐゴシック" pitchFamily="-112" charset="-128"/>
                <a:sym typeface="Wingdings" pitchFamily="2" charset="2"/>
              </a:rPr>
              <a:t></a:t>
            </a:r>
            <a:r>
              <a:rPr lang="de-DE" sz="1000">
                <a:latin typeface="Arial" charset="0"/>
                <a:ea typeface="ＭＳ Ｐゴシック" pitchFamily="-112" charset="-128"/>
              </a:rPr>
              <a:t> </a:t>
            </a:r>
            <a:fld id="{E4A867E9-A646-4C53-82AF-13F0B4D4B4F4}" type="slidenum">
              <a:rPr lang="de-DE" sz="1000">
                <a:latin typeface="Arial" charset="0"/>
                <a:ea typeface="ＭＳ Ｐゴシック" pitchFamily="-112" charset="-128"/>
              </a:rPr>
              <a:pPr eaLnBrk="1" hangingPunct="1"/>
              <a:t>14</a:t>
            </a:fld>
            <a:endParaRPr lang="de-DE" sz="1000">
              <a:latin typeface="Arial" charset="0"/>
              <a:ea typeface="ＭＳ Ｐゴシック" pitchFamily="-112" charset="-128"/>
            </a:endParaRPr>
          </a:p>
        </p:txBody>
      </p:sp>
      <p:grpSp>
        <p:nvGrpSpPr>
          <p:cNvPr id="18436" name="Group 20"/>
          <p:cNvGrpSpPr>
            <a:grpSpLocks/>
          </p:cNvGrpSpPr>
          <p:nvPr/>
        </p:nvGrpSpPr>
        <p:grpSpPr bwMode="auto">
          <a:xfrm>
            <a:off x="512763" y="1657350"/>
            <a:ext cx="2332037" cy="3151188"/>
            <a:chOff x="8721264" y="326601"/>
            <a:chExt cx="1051315" cy="1456195"/>
          </a:xfrm>
        </p:grpSpPr>
        <p:sp>
          <p:nvSpPr>
            <p:cNvPr id="5" name="Rectangle 4"/>
            <p:cNvSpPr/>
            <p:nvPr/>
          </p:nvSpPr>
          <p:spPr bwMode="auto">
            <a:xfrm flipH="1">
              <a:off x="9273755" y="326601"/>
              <a:ext cx="498823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 flipH="1">
              <a:off x="8721264" y="326601"/>
              <a:ext cx="498824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 flipH="1">
              <a:off x="9273756" y="817962"/>
              <a:ext cx="498823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flipH="1">
              <a:off x="8721264" y="817962"/>
              <a:ext cx="498823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 flipH="1">
              <a:off x="9273756" y="1327211"/>
              <a:ext cx="498823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 flipH="1">
              <a:off x="8721264" y="1327211"/>
              <a:ext cx="498823" cy="455585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20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 flipH="1">
            <a:off x="1403087" y="2106187"/>
            <a:ext cx="922856" cy="914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800">
                <a:solidFill>
                  <a:srgbClr val="FFFFFF"/>
                </a:solidFill>
                <a:latin typeface="Verdana" pitchFamily="34" charset="0"/>
                <a:ea typeface="ＭＳ Ｐゴシック" pitchFamily="-112" charset="-128"/>
              </a:rPr>
              <a:t>24.8%</a:t>
            </a:r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602038" y="3532188"/>
            <a:ext cx="4976812" cy="2674937"/>
            <a:chOff x="3640138" y="3733800"/>
            <a:chExt cx="5392737" cy="2674938"/>
          </a:xfrm>
        </p:grpSpPr>
        <p:sp>
          <p:nvSpPr>
            <p:cNvPr id="18441" name="Rounded Rectangular Callout 15"/>
            <p:cNvSpPr>
              <a:spLocks noChangeArrowheads="1"/>
            </p:cNvSpPr>
            <p:nvPr/>
          </p:nvSpPr>
          <p:spPr bwMode="auto">
            <a:xfrm rot="10800000" flipV="1">
              <a:off x="3640138" y="4300538"/>
              <a:ext cx="4724400" cy="2108200"/>
            </a:xfrm>
            <a:prstGeom prst="wedgeRoundRectCallout">
              <a:avLst>
                <a:gd name="adj1" fmla="val 83958"/>
                <a:gd name="adj2" fmla="val -135407"/>
                <a:gd name="adj3" fmla="val 16667"/>
              </a:avLst>
            </a:prstGeom>
            <a:solidFill>
              <a:srgbClr val="FFFFFF"/>
            </a:solidFill>
            <a:ln w="38100">
              <a:solidFill>
                <a:srgbClr val="FEA501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algn="ctr" eaLnBrk="1" hangingPunct="1"/>
              <a:r>
                <a:rPr lang="en-US" sz="2000" b="1">
                  <a:latin typeface="Arial" charset="0"/>
                  <a:ea typeface="ＭＳ Ｐゴシック" pitchFamily="-112" charset="-128"/>
                </a:rPr>
                <a:t>Look-at-me enthusiasts</a:t>
              </a:r>
            </a:p>
            <a:p>
              <a:pPr algn="ctr" eaLnBrk="1" hangingPunct="1"/>
              <a:r>
                <a:rPr lang="en-US" sz="2000">
                  <a:latin typeface="Arial" charset="0"/>
                  <a:ea typeface="ＭＳ Ｐゴシック" pitchFamily="-112" charset="-128"/>
                </a:rPr>
                <a:t>Young (or never-grew-up) riders with limited experience but limitless enthusiasm, for whom riding is all about self-expression and looking cool</a:t>
              </a:r>
            </a:p>
          </p:txBody>
        </p:sp>
        <p:sp>
          <p:nvSpPr>
            <p:cNvPr id="18442" name="Oval 16"/>
            <p:cNvSpPr>
              <a:spLocks noChangeArrowheads="1"/>
            </p:cNvSpPr>
            <p:nvPr/>
          </p:nvSpPr>
          <p:spPr bwMode="auto">
            <a:xfrm>
              <a:off x="7696200" y="3733800"/>
              <a:ext cx="1336675" cy="113506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Arial" charset="0"/>
                  <a:ea typeface="ＭＳ Ｐゴシック" pitchFamily="-112" charset="-128"/>
                </a:rPr>
                <a:t>24.8%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(OLD) Government's Motorcycling Strategy 2005-2010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91075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Published February 2005</a:t>
            </a:r>
          </a:p>
          <a:p>
            <a:pPr eaLnBrk="1" hangingPunct="1">
              <a:defRPr/>
            </a:pPr>
            <a:r>
              <a:rPr lang="en-GB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Mainstreaming motorcycling</a:t>
            </a:r>
          </a:p>
          <a:p>
            <a:pPr eaLnBrk="1" hangingPunct="1">
              <a:defRPr/>
            </a:pPr>
            <a:r>
              <a:rPr lang="en-GB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Considered full range of issues, not just safety</a:t>
            </a:r>
          </a:p>
          <a:p>
            <a:pPr eaLnBrk="1" hangingPunct="1">
              <a:defRPr/>
            </a:pPr>
            <a:r>
              <a:rPr lang="en-GB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Worked together on implementation, through National Motorcycle Council, including  riders, industry, trainers, police, central and local government </a:t>
            </a:r>
          </a:p>
          <a:p>
            <a:pPr eaLnBrk="1" hangingPunct="1">
              <a:defRPr/>
            </a:pPr>
            <a:r>
              <a:rPr lang="en-GB" sz="2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Government’s response to Advisory Group on Motorcycling 1999-2004</a:t>
            </a:r>
            <a:endParaRPr lang="en-GB" sz="1800" smtClean="0"/>
          </a:p>
        </p:txBody>
      </p:sp>
      <p:pic>
        <p:nvPicPr>
          <p:cNvPr id="1925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21300" y="1600200"/>
            <a:ext cx="3297238" cy="4525963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Strategy actions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1600200"/>
            <a:ext cx="5789612" cy="4525963"/>
          </a:xfrm>
        </p:spPr>
        <p:txBody>
          <a:bodyPr/>
          <a:lstStyle/>
          <a:p>
            <a:pPr eaLnBrk="1" hangingPunct="1"/>
            <a:r>
              <a:rPr lang="en-GB" sz="2000" b="1" smtClean="0"/>
              <a:t>Infrastructure - </a:t>
            </a:r>
            <a:r>
              <a:rPr lang="en-GB" sz="2000" smtClean="0"/>
              <a:t>The Institute of Highway Engineers (IHE) guidelines on provision for motorcyclists on the highway </a:t>
            </a:r>
            <a:r>
              <a:rPr lang="en-GB" sz="2000" smtClean="0">
                <a:hlinkClick r:id="rId2"/>
              </a:rPr>
              <a:t>www.motorcycleguidelines.org.uk</a:t>
            </a:r>
            <a:r>
              <a:rPr lang="en-GB" sz="2000" smtClean="0"/>
              <a:t> </a:t>
            </a:r>
          </a:p>
          <a:p>
            <a:pPr eaLnBrk="1" hangingPunct="1"/>
            <a:r>
              <a:rPr lang="en-GB" sz="2000" b="1" smtClean="0"/>
              <a:t>Engineering - </a:t>
            </a:r>
            <a:r>
              <a:rPr lang="en-GB" sz="2000" smtClean="0"/>
              <a:t>SHARP scheme for improved consumer information on motorcycle helmets </a:t>
            </a:r>
            <a:r>
              <a:rPr lang="en-GB" sz="2000" smtClean="0">
                <a:hlinkClick r:id="rId3"/>
              </a:rPr>
              <a:t>www.sharp.direct.gov.uk</a:t>
            </a:r>
            <a:endParaRPr lang="en-GB" sz="2000" smtClean="0"/>
          </a:p>
          <a:p>
            <a:pPr eaLnBrk="1" hangingPunct="1"/>
            <a:r>
              <a:rPr lang="en-GB" sz="2000" b="1" smtClean="0"/>
              <a:t>Training – </a:t>
            </a:r>
            <a:r>
              <a:rPr lang="en-GB" sz="2000" smtClean="0"/>
              <a:t>Enhanced Rider Scheme and register of post-test trainers</a:t>
            </a:r>
            <a:endParaRPr lang="en-GB" sz="2000" b="1" smtClean="0"/>
          </a:p>
          <a:p>
            <a:pPr eaLnBrk="1" hangingPunct="1"/>
            <a:r>
              <a:rPr lang="en-GB" sz="2000" b="1" smtClean="0"/>
              <a:t>Publicity – </a:t>
            </a:r>
            <a:r>
              <a:rPr lang="en-GB" sz="2000" smtClean="0"/>
              <a:t>Think! campaigns, Perfect Day, How Close, Named Rider, BSB sponsorship, partnership marketing.</a:t>
            </a:r>
          </a:p>
          <a:p>
            <a:pPr eaLnBrk="1" hangingPunct="1"/>
            <a:endParaRPr lang="en-GB" sz="2100" smtClean="0"/>
          </a:p>
        </p:txBody>
      </p:sp>
      <p:pic>
        <p:nvPicPr>
          <p:cNvPr id="249860" name="Picture 4" descr="McBusLane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8813" y="1579563"/>
            <a:ext cx="318452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6" name="howclose.mpeg">
            <a:hlinkClick r:id="" action="ppaction://media"/>
          </p:cNvPr>
          <p:cNvPicPr>
            <a:picLocks noGrp="1" noRot="1" noChangeAspect="1" noChangeArrowheads="1"/>
          </p:cNvPicPr>
          <p:nvPr>
            <p:ph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849313" y="1481138"/>
            <a:ext cx="7312025" cy="4570412"/>
          </a:xfrm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3200">
                <a:solidFill>
                  <a:schemeClr val="bg1"/>
                </a:solidFill>
                <a:latin typeface="Arial" charset="0"/>
              </a:rPr>
              <a:t>How Close… (2006)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9" fill="hold"/>
                                        <p:tgtEl>
                                          <p:spTgt spid="2109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094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09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09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94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Named Rider (2010)</a:t>
            </a:r>
          </a:p>
        </p:txBody>
      </p:sp>
      <p:pic>
        <p:nvPicPr>
          <p:cNvPr id="4" name="60 Sec-Windows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00175" y="1565275"/>
            <a:ext cx="5595938" cy="447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 </a:t>
            </a:r>
          </a:p>
        </p:txBody>
      </p:sp>
      <p:pic>
        <p:nvPicPr>
          <p:cNvPr id="212998" name="Picture 6" descr="British Superbike Championships picture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8975" y="2582863"/>
            <a:ext cx="3910013" cy="2611437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2355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2413" y="2022475"/>
            <a:ext cx="314325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627063" y="1857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GB" sz="3200">
                <a:solidFill>
                  <a:schemeClr val="bg1"/>
                </a:solidFill>
                <a:latin typeface="Arial" charset="0"/>
              </a:rPr>
              <a:t>Partnership marketing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/>
              <a:t>Powered Two Wheeler users </a:t>
            </a:r>
            <a:br>
              <a:rPr lang="en-GB" sz="2800" smtClean="0"/>
            </a:br>
            <a:r>
              <a:rPr lang="en-GB" sz="2800" smtClean="0"/>
              <a:t>Killed or Seriously Injured GB 1994-2010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966913"/>
          <a:ext cx="8229600" cy="3792537"/>
        </p:xfrm>
        <a:graphic>
          <a:graphicData uri="http://schemas.openxmlformats.org/presentationml/2006/ole">
            <p:oleObj spid="_x0000_s1026" name="Chart" r:id="rId3" imgW="9258300" imgH="42672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Strategic Framework for Road Safety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975"/>
            <a:ext cx="9144000" cy="5184775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GB" sz="2400" smtClean="0"/>
          </a:p>
          <a:p>
            <a:pPr lvl="1" eaLnBrk="1" hangingPunct="1">
              <a:spcBef>
                <a:spcPct val="0"/>
              </a:spcBef>
              <a:spcAft>
                <a:spcPct val="100000"/>
              </a:spcAft>
              <a:buFontTx/>
              <a:buChar char="•"/>
            </a:pPr>
            <a:r>
              <a:rPr lang="en-GB" sz="2400" smtClean="0"/>
              <a:t>Published 11 May 2011</a:t>
            </a:r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r>
              <a:rPr lang="en-GB" sz="2400" smtClean="0"/>
              <a:t>Key Themes and Measures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sz="2400" smtClean="0"/>
          </a:p>
          <a:p>
            <a:pPr lvl="2" eaLnBrk="1" hangingPunct="1">
              <a:spcBef>
                <a:spcPct val="0"/>
              </a:spcBef>
            </a:pPr>
            <a:r>
              <a:rPr lang="en-GB" smtClean="0"/>
              <a:t>Education and training</a:t>
            </a:r>
          </a:p>
          <a:p>
            <a:pPr lvl="2" eaLnBrk="1" hangingPunct="1">
              <a:spcBef>
                <a:spcPct val="0"/>
              </a:spcBef>
            </a:pPr>
            <a:r>
              <a:rPr lang="en-GB" smtClean="0"/>
              <a:t>Enforcement</a:t>
            </a:r>
          </a:p>
          <a:p>
            <a:pPr lvl="2" eaLnBrk="1" hangingPunct="1">
              <a:spcBef>
                <a:spcPct val="0"/>
              </a:spcBef>
            </a:pPr>
            <a:r>
              <a:rPr lang="en-GB" smtClean="0"/>
              <a:t>Local action</a:t>
            </a:r>
          </a:p>
          <a:p>
            <a:pPr lvl="2" eaLnBrk="1" hangingPunct="1">
              <a:spcBef>
                <a:spcPct val="0"/>
              </a:spcBef>
            </a:pPr>
            <a:r>
              <a:rPr lang="en-GB" smtClean="0"/>
              <a:t>Vision and indicators</a:t>
            </a:r>
          </a:p>
          <a:p>
            <a:pPr lvl="2" eaLnBrk="1" hangingPunct="1">
              <a:spcBef>
                <a:spcPct val="0"/>
              </a:spcBef>
              <a:buFontTx/>
              <a:buNone/>
            </a:pPr>
            <a:endParaRPr lang="en-GB" smtClean="0"/>
          </a:p>
          <a:p>
            <a:pPr lvl="3" eaLnBrk="1" hangingPunct="1">
              <a:spcBef>
                <a:spcPct val="0"/>
              </a:spcBef>
              <a:spcAft>
                <a:spcPct val="100000"/>
              </a:spcAft>
            </a:pPr>
            <a:r>
              <a:rPr lang="en-GB" sz="2400" smtClean="0"/>
              <a:t>Empower local people and communities</a:t>
            </a:r>
          </a:p>
          <a:p>
            <a:pPr lvl="3" eaLnBrk="1" hangingPunct="1">
              <a:spcBef>
                <a:spcPct val="0"/>
              </a:spcBef>
              <a:spcAft>
                <a:spcPct val="100000"/>
              </a:spcAft>
            </a:pPr>
            <a:r>
              <a:rPr lang="en-GB" sz="2400" smtClean="0"/>
              <a:t>Reduce public service bureaucracy</a:t>
            </a:r>
          </a:p>
          <a:p>
            <a:pPr lvl="3" eaLnBrk="1" hangingPunct="1">
              <a:spcBef>
                <a:spcPct val="0"/>
              </a:spcBef>
              <a:spcAft>
                <a:spcPct val="100000"/>
              </a:spcAft>
            </a:pPr>
            <a:r>
              <a:rPr lang="en-GB" sz="2400" smtClean="0"/>
              <a:t>Foster more action by industry and volunteers</a:t>
            </a:r>
          </a:p>
          <a:p>
            <a:pPr lvl="2" eaLnBrk="1" hangingPunct="1">
              <a:spcBef>
                <a:spcPct val="0"/>
              </a:spcBef>
              <a:spcAft>
                <a:spcPct val="100000"/>
              </a:spcAft>
            </a:pPr>
            <a:endParaRPr lang="en-GB" smtClean="0"/>
          </a:p>
          <a:p>
            <a:pPr lvl="2" eaLnBrk="1" hangingPunct="1">
              <a:spcBef>
                <a:spcPct val="0"/>
              </a:spcBef>
            </a:pPr>
            <a:endParaRPr lang="en-GB" sz="2000" smtClean="0"/>
          </a:p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sz="2400" smtClean="0"/>
          </a:p>
          <a:p>
            <a:pPr lvl="2" eaLnBrk="1" hangingPunct="1">
              <a:lnSpc>
                <a:spcPct val="115000"/>
              </a:lnSpc>
            </a:pPr>
            <a:endParaRPr lang="en-GB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Enforcement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2725" y="1477963"/>
            <a:ext cx="8474075" cy="5045075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400" smtClean="0"/>
              <a:t>Tougher and more efficient enforcement against serious offenders; 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400" smtClean="0"/>
              <a:t>Improved enforcement against drink and drug driving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400" smtClean="0"/>
              <a:t>Increase some fixed penalty levels from £60 to £80-£100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400" smtClean="0"/>
              <a:t>Fixed penalty notice for careless driving 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400" smtClean="0"/>
              <a:t>Requiring serious disqualified drivers to take remedial training and a linked test before regaining their licence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US" sz="2400" smtClean="0"/>
              <a:t>Encourage courts to use powers to remove vehicles</a:t>
            </a:r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r>
              <a:rPr lang="en-GB" sz="2400" smtClean="0"/>
              <a:t>Uninsured and unlicensed driving</a:t>
            </a:r>
            <a:endParaRPr lang="en-US" sz="2400" smtClean="0"/>
          </a:p>
          <a:p>
            <a:pPr lvl="1" eaLnBrk="1" hangingPunct="1">
              <a:spcBef>
                <a:spcPct val="0"/>
              </a:spcBef>
              <a:spcAft>
                <a:spcPct val="50000"/>
              </a:spcAft>
              <a:buFontTx/>
              <a:buChar char="•"/>
            </a:pPr>
            <a:endParaRPr lang="en-US" sz="2400" smtClean="0"/>
          </a:p>
          <a:p>
            <a:pPr eaLnBrk="1" hangingPunct="1"/>
            <a:endParaRPr lang="en-GB" sz="24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Speed Limits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68475"/>
            <a:ext cx="8424862" cy="4433888"/>
          </a:xfrm>
        </p:spPr>
        <p:txBody>
          <a:bodyPr/>
          <a:lstStyle/>
          <a:p>
            <a:pPr lvl="1" eaLnBrk="1" hangingPunct="1">
              <a:spcBef>
                <a:spcPct val="0"/>
              </a:spcBef>
              <a:spcAft>
                <a:spcPct val="100000"/>
              </a:spcAft>
              <a:buFontTx/>
              <a:buChar char="•"/>
            </a:pPr>
            <a:r>
              <a:rPr lang="en-GB" sz="2400" smtClean="0"/>
              <a:t>Evidence for effectiveness of 20 mph limits in urban areas – traffic calming</a:t>
            </a:r>
          </a:p>
          <a:p>
            <a:pPr lvl="1" eaLnBrk="1" hangingPunct="1">
              <a:spcBef>
                <a:spcPct val="0"/>
              </a:spcBef>
              <a:spcAft>
                <a:spcPct val="100000"/>
              </a:spcAft>
              <a:buFontTx/>
              <a:buChar char="•"/>
            </a:pPr>
            <a:r>
              <a:rPr lang="en-GB" sz="2400" smtClean="0"/>
              <a:t>Reissuing guidance to local authorities about speed limits</a:t>
            </a:r>
          </a:p>
          <a:p>
            <a:pPr lvl="1" eaLnBrk="1" hangingPunct="1">
              <a:spcBef>
                <a:spcPct val="0"/>
              </a:spcBef>
              <a:spcAft>
                <a:spcPct val="100000"/>
              </a:spcAft>
              <a:buFontTx/>
              <a:buChar char="•"/>
            </a:pPr>
            <a:r>
              <a:rPr lang="en-GB" sz="2400" smtClean="0"/>
              <a:t>Providing economic toolkit to help local authorities value safety, environmental and economic effects</a:t>
            </a:r>
          </a:p>
          <a:p>
            <a:pPr lvl="1" eaLnBrk="1" hangingPunct="1">
              <a:spcBef>
                <a:spcPct val="0"/>
              </a:spcBef>
              <a:spcAft>
                <a:spcPct val="100000"/>
              </a:spcAft>
              <a:buFontTx/>
              <a:buChar char="•"/>
            </a:pPr>
            <a:r>
              <a:rPr lang="en-GB" sz="2400" smtClean="0"/>
              <a:t>Reviewing raising motorway speed limit from 70mph to 80mph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Education and training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smtClean="0"/>
              <a:t>Making it easier for road users to do the right thing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smtClean="0"/>
              <a:t>Lifelong learning – road safety education in schools, support for parents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smtClean="0"/>
              <a:t>Improved initial driver and rider training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smtClean="0"/>
              <a:t>Remedial education for drivers and riders who make mistakes, with an expansion in the range of remedial education courses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2400" smtClean="0"/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sz="2400" smtClean="0"/>
              <a:t>Think Campaigns – marketing and publicity</a:t>
            </a:r>
          </a:p>
          <a:p>
            <a:pPr eaLnBrk="1" hangingPunct="1">
              <a:lnSpc>
                <a:spcPct val="90000"/>
              </a:lnSpc>
            </a:pPr>
            <a:endParaRPr lang="en-GB" sz="240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Driver and rider training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ct val="100000"/>
              </a:spcAft>
            </a:pPr>
            <a:r>
              <a:rPr lang="en-GB" sz="2400" smtClean="0"/>
              <a:t>Updating driving and riding tests, including case studies in theory test and independent driving in practical test.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</a:pPr>
            <a:r>
              <a:rPr lang="en-GB" sz="2400" smtClean="0"/>
              <a:t>Trial of new learner driver syllabus focused on skills, attitude and understanding needed for safe driving, not just vehicle control skills. 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</a:pPr>
            <a:r>
              <a:rPr lang="en-GB" sz="2400" smtClean="0"/>
              <a:t>Modernising the driver and rider instruction professions, to ensure all instructors can deliver the services that consumers need. </a:t>
            </a:r>
          </a:p>
          <a:p>
            <a:pPr eaLnBrk="1" hangingPunct="1">
              <a:spcBef>
                <a:spcPct val="0"/>
              </a:spcBef>
              <a:spcAft>
                <a:spcPct val="100000"/>
              </a:spcAft>
            </a:pPr>
            <a:r>
              <a:rPr lang="en-GB" sz="2400" smtClean="0"/>
              <a:t>Motorcycle test review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Review of Motorcycle Testing (1)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2</a:t>
            </a:r>
            <a:r>
              <a:rPr lang="en-GB" sz="2400" baseline="30000" smtClean="0"/>
              <a:t>nd</a:t>
            </a:r>
            <a:r>
              <a:rPr lang="en-GB" sz="2400" smtClean="0"/>
              <a:t> EU Driving Licence Directive (2000) – specified manoeuvres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New two-part test introduced April 2009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Multi purpose test centres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Review of test announced by Mike Penning MP, Road Safety Minister, 8 June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Single event test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/>
              <a:t>On road as far as possible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Interim findings announced 20 December 2010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346700" y="1677988"/>
          <a:ext cx="3436938" cy="4862512"/>
        </p:xfrm>
        <a:graphic>
          <a:graphicData uri="http://schemas.openxmlformats.org/presentationml/2006/ole">
            <p:oleObj spid="_x0000_s4098" name="Acrobat Document" r:id="rId4" imgW="5667146" imgH="8019898" progId="AcroExch.Document.7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Review of Motorcycle Testing (2)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Main aims for the review –</a:t>
            </a:r>
          </a:p>
          <a:p>
            <a:pPr lvl="1"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improve access to the test</a:t>
            </a:r>
          </a:p>
          <a:p>
            <a:pPr lvl="1"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improve safety of the test</a:t>
            </a:r>
          </a:p>
          <a:p>
            <a:pPr lvl="1"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maintain good riding standards</a:t>
            </a:r>
          </a:p>
          <a:p>
            <a:pPr lvl="1" eaLnBrk="1" hangingPunct="1"/>
            <a:r>
              <a:rPr lang="en-GB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not increasing costs</a:t>
            </a:r>
          </a:p>
          <a:p>
            <a:pPr eaLnBrk="1" hangingPunct="1">
              <a:buFontTx/>
              <a:buNone/>
            </a:pPr>
            <a:endParaRPr lang="en-GB" smtClean="0"/>
          </a:p>
          <a:p>
            <a:pPr eaLnBrk="1" hangingPunct="1"/>
            <a:endParaRPr lang="en-GB" smtClean="0"/>
          </a:p>
        </p:txBody>
      </p:sp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Review of Motorcycle Testing (3)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00575" cy="4525963"/>
          </a:xfrm>
        </p:spPr>
        <p:txBody>
          <a:bodyPr/>
          <a:lstStyle/>
          <a:p>
            <a:pPr eaLnBrk="1" hangingPunct="1">
              <a:defRPr/>
            </a:pPr>
            <a:endParaRPr lang="en-GB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sz="2400" smtClean="0"/>
          </a:p>
        </p:txBody>
      </p:sp>
      <p:pic>
        <p:nvPicPr>
          <p:cNvPr id="204809" name="Picture 9" descr="BikeSafe in Acti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29263" y="1839913"/>
            <a:ext cx="3182937" cy="2384425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392113" y="1687513"/>
            <a:ext cx="4767262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>
                <a:latin typeface="Arial" charset="0"/>
              </a:rPr>
              <a:t> New higher speed avoidance manoeuvre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Could be on or off road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30kmh manoeuvre in road ride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Fewer slow manoeuvres – on or off road?  How examined?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Research to test feasibility, safety, practicality, off road and on road</a:t>
            </a:r>
          </a:p>
          <a:p>
            <a:pPr>
              <a:buFontTx/>
              <a:buChar char="•"/>
            </a:pPr>
            <a:r>
              <a:rPr lang="en-GB">
                <a:latin typeface="Arial" charset="0"/>
              </a:rPr>
              <a:t> Findings will inform public consultation in 2012, phased implementation from 2013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Review of Motorcycle Testing (4)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Locations for on road testing</a:t>
            </a:r>
          </a:p>
          <a:p>
            <a:pPr lvl="1" eaLnBrk="1" hangingPunct="1">
              <a:buFontTx/>
              <a:buChar char="•"/>
            </a:pPr>
            <a:r>
              <a:rPr lang="en-GB" smtClean="0"/>
              <a:t>Non residential</a:t>
            </a:r>
          </a:p>
          <a:p>
            <a:pPr lvl="1" eaLnBrk="1" hangingPunct="1">
              <a:buFontTx/>
              <a:buChar char="•"/>
            </a:pPr>
            <a:r>
              <a:rPr lang="en-GB" smtClean="0"/>
              <a:t>Low traffic</a:t>
            </a:r>
          </a:p>
          <a:p>
            <a:pPr lvl="1" eaLnBrk="1" hangingPunct="1">
              <a:buFontTx/>
              <a:buChar char="•"/>
            </a:pPr>
            <a:r>
              <a:rPr lang="en-GB" smtClean="0"/>
              <a:t>Safe pavement/verge for examiner</a:t>
            </a:r>
          </a:p>
          <a:p>
            <a:pPr lvl="1" eaLnBrk="1" hangingPunct="1">
              <a:buFontTx/>
              <a:buChar char="•"/>
            </a:pPr>
            <a:r>
              <a:rPr lang="en-GB" smtClean="0"/>
              <a:t>Clear view </a:t>
            </a:r>
          </a:p>
          <a:p>
            <a:pPr lvl="1" eaLnBrk="1" hangingPunct="1">
              <a:buFontTx/>
              <a:buChar char="•"/>
            </a:pPr>
            <a:r>
              <a:rPr lang="en-GB" smtClean="0"/>
              <a:t>Good road surface</a:t>
            </a:r>
          </a:p>
          <a:p>
            <a:pPr lvl="1" eaLnBrk="1" hangingPunct="1">
              <a:buFontTx/>
              <a:buChar char="•"/>
            </a:pPr>
            <a:r>
              <a:rPr lang="en-GB" smtClean="0"/>
              <a:t>Minimal street furniture in high risk zone</a:t>
            </a:r>
          </a:p>
          <a:p>
            <a:pPr lvl="1" eaLnBrk="1" hangingPunct="1">
              <a:buFontTx/>
              <a:buChar char="•"/>
            </a:pPr>
            <a:r>
              <a:rPr lang="en-GB" smtClean="0"/>
              <a:t>Set-up of markers – time and safety</a:t>
            </a:r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Learning to Ride project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713288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Competence based syllabus  - learning how to be a safe and responsible rider, not just how to pass the test</a:t>
            </a:r>
          </a:p>
          <a:p>
            <a:pPr eaLnBrk="1" hangingPunct="1">
              <a:defRPr/>
            </a:pPr>
            <a:r>
              <a:rPr lang="en-GB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Trainer registration, to improve quality control </a:t>
            </a:r>
          </a:p>
          <a:p>
            <a:pPr eaLnBrk="1" hangingPunct="1">
              <a:defRPr/>
            </a:pPr>
            <a:r>
              <a:rPr lang="en-GB" sz="24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Improvements to Compulsory Basic Training</a:t>
            </a:r>
          </a:p>
          <a:p>
            <a:pPr eaLnBrk="1" hangingPunct="1">
              <a:defRPr/>
            </a:pPr>
            <a:endParaRPr lang="en-GB" sz="2400" smtClean="0"/>
          </a:p>
          <a:p>
            <a:pPr eaLnBrk="1" hangingPunct="1">
              <a:defRPr/>
            </a:pPr>
            <a:endParaRPr lang="en-GB" sz="2400" smtClean="0"/>
          </a:p>
        </p:txBody>
      </p:sp>
      <p:pic>
        <p:nvPicPr>
          <p:cNvPr id="31748" name="Picture 11" descr="Motorbike_DonMcPhee46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07000" y="2370138"/>
            <a:ext cx="3717925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Powered Two Wheeler users </a:t>
            </a:r>
            <a:br>
              <a:rPr lang="en-GB" smtClean="0"/>
            </a:br>
            <a:r>
              <a:rPr lang="en-GB" smtClean="0"/>
              <a:t>Killed GB 1994-2010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966913"/>
          <a:ext cx="8229600" cy="3792537"/>
        </p:xfrm>
        <a:graphic>
          <a:graphicData uri="http://schemas.openxmlformats.org/presentationml/2006/ole">
            <p:oleObj spid="_x0000_s2050" name="Chart" r:id="rId3" imgW="9258300" imgH="42672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Any Questions?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997200"/>
            <a:ext cx="8229600" cy="3128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GB" smtClean="0"/>
              <a:t>Thank you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Powered Two Wheeler  fatality rate per billion vehicle kms GB 2000-2010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>
            <p:ph idx="1"/>
          </p:nvPr>
        </p:nvGraphicFramePr>
        <p:xfrm>
          <a:off x="457200" y="1966913"/>
          <a:ext cx="8229600" cy="3792537"/>
        </p:xfrm>
        <a:graphic>
          <a:graphicData uri="http://schemas.openxmlformats.org/presentationml/2006/ole">
            <p:oleObj spid="_x0000_s3074" name="Chart" r:id="rId3" imgW="9258300" imgH="4267200" progId="MSGraph.Chart.8">
              <p:embed followColorScheme="full"/>
            </p:oleObj>
          </a:graphicData>
        </a:graphic>
      </p:graphicFrame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Motorcycle safety – research 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600200"/>
            <a:ext cx="498951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In depth study of motorcycle accidents</a:t>
            </a:r>
            <a:br>
              <a:rPr lang="en-GB" sz="2400" smtClean="0"/>
            </a:br>
            <a:r>
              <a:rPr lang="en-GB" sz="1800" i="1" smtClean="0"/>
              <a:t>Road Safety Research Report 54 (2004)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Car Driver Skills and Attitudes to Motorcycle Safety: A Review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i="1" smtClean="0"/>
              <a:t>	Road safety Research Report 85  (2008)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Car Drivers' Attitudes and Visual Skills in Relation to Motorcyclists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800" i="1" smtClean="0"/>
              <a:t>	Road safety Research Report  121 (2011)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Passion, Performance, Practicality: Motorcyclists’ motivation and attitudes to safety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sz="1800" i="1" smtClean="0"/>
              <a:t>TRL Report PPR 442 (2009)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GB" sz="2400" smtClean="0"/>
              <a:t>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1800" i="1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</p:txBody>
      </p:sp>
      <p:pic>
        <p:nvPicPr>
          <p:cNvPr id="239620" name="Picture 4" descr="perfectday03"/>
          <p:cNvPicPr>
            <a:picLocks noChangeAspect="1" noChangeArrowheads="1"/>
          </p:cNvPicPr>
          <p:nvPr/>
        </p:nvPicPr>
        <p:blipFill>
          <a:blip r:embed="rId2">
            <a:lum bright="14000"/>
          </a:blip>
          <a:srcRect/>
          <a:stretch>
            <a:fillRect/>
          </a:stretch>
        </p:blipFill>
        <p:spPr bwMode="auto">
          <a:xfrm>
            <a:off x="5426075" y="2743200"/>
            <a:ext cx="3505200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 depth study of motorcycle accidents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Research for DfT by Nottingham University.</a:t>
            </a:r>
          </a:p>
          <a:p>
            <a:pPr eaLnBrk="1" hangingPunct="1"/>
            <a:r>
              <a:rPr lang="en-GB" sz="2400" smtClean="0"/>
              <a:t>A sample of 1,003 motorcycle  accidents 1997-2002. </a:t>
            </a:r>
          </a:p>
          <a:p>
            <a:pPr eaLnBrk="1" hangingPunct="1">
              <a:buFontTx/>
              <a:buNone/>
            </a:pPr>
            <a:r>
              <a:rPr lang="en-GB" sz="2400" smtClean="0"/>
              <a:t>The study identified</a:t>
            </a:r>
          </a:p>
          <a:p>
            <a:pPr eaLnBrk="1" hangingPunct="1"/>
            <a:r>
              <a:rPr lang="en-GB" sz="2400" smtClean="0"/>
              <a:t>A particular problem with other road users’ perceptions of motorcyclists, especially at junctions. </a:t>
            </a:r>
          </a:p>
          <a:p>
            <a:pPr eaLnBrk="1" hangingPunct="1"/>
            <a:r>
              <a:rPr lang="en-GB" sz="2400" smtClean="0"/>
              <a:t>Often involve experienced older drivers who seem to have problems detecting approaching motorcycles. </a:t>
            </a:r>
          </a:p>
          <a:p>
            <a:pPr eaLnBrk="1" hangingPunct="1"/>
            <a:r>
              <a:rPr lang="en-GB" sz="2400" smtClean="0"/>
              <a:t>Motorcyclists themselves have more problems with other types of accident e.g. on bends, overtaking or filtering accidents. </a:t>
            </a:r>
          </a:p>
          <a:p>
            <a:pPr eaLnBrk="1" hangingPunct="1"/>
            <a:endParaRPr lang="en-GB" sz="2400" smtClean="0"/>
          </a:p>
          <a:p>
            <a:pPr eaLnBrk="1" hangingPunct="1">
              <a:buFontTx/>
              <a:buNone/>
            </a:pPr>
            <a:endParaRPr lang="en-GB" sz="2400" i="1" smtClean="0"/>
          </a:p>
        </p:txBody>
      </p:sp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Car driver’s skills and attitudes to motorcycle safety: a review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i="1" smtClean="0"/>
              <a:t>Does the driver look at the motorcyclist?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i="1" smtClean="0"/>
              <a:t>Does the driver realise that it is a motorcyclist?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i="1" smtClean="0"/>
              <a:t>Does the driver correctly decide whether the motorcyclist poses a hazard?</a:t>
            </a:r>
            <a:br>
              <a:rPr lang="en-GB" sz="2400" i="1" smtClean="0"/>
            </a:br>
            <a:endParaRPr lang="en-GB" sz="2400" i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i="1" smtClean="0"/>
              <a:t>Findings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Factors such as A-frame obscuration, movement and conspicuity. Also spatial frequency (width of the vehicle).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Looking depends on experience and practice, peripheral vision and attitudes. Speed may be important.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Driver may look but fail to see, due to spatial frequency but also expectations and previous exposure.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Empathy to motorcyclists appears to be important.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Drivers may look but fail to behave appropriately or may fail to notice the motorcycle.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400" smtClean="0"/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Car Drivers' Attitudes and Visual Skills in Relation to Motorcyclists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Car simulator, video clips and eye tracking assessed drivers’ responses to motorcycles</a:t>
            </a:r>
          </a:p>
          <a:p>
            <a:pPr eaLnBrk="1" hangingPunct="1"/>
            <a:r>
              <a:rPr lang="en-GB" sz="2400" smtClean="0"/>
              <a:t>Drivers who are also motorcyclists show more awareness than drivers who aren’t motorcyclists.</a:t>
            </a:r>
          </a:p>
          <a:p>
            <a:pPr eaLnBrk="1" hangingPunct="1"/>
            <a:r>
              <a:rPr lang="en-GB" sz="2400" smtClean="0"/>
              <a:t>Experimental evidence that drivers might truly look at an approaching motorcycle but ‘fail to see it’.</a:t>
            </a:r>
          </a:p>
          <a:p>
            <a:pPr eaLnBrk="1" hangingPunct="1"/>
            <a:r>
              <a:rPr lang="en-GB" sz="2400" smtClean="0"/>
              <a:t>Increasing drivers’ awareness of motorcycles and empathy with motorcycles is likely to increase recognition of motorcycle in hazardous situations.</a:t>
            </a:r>
          </a:p>
          <a:p>
            <a:pPr eaLnBrk="1" hangingPunct="1"/>
            <a:endParaRPr lang="en-GB" sz="2400" smtClean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noProof="1" smtClean="0"/>
              <a:t>Passion, performance, practicality: a study of motorcyclists’</a:t>
            </a:r>
            <a:r>
              <a:rPr lang="en-US" b="1" noProof="1" smtClean="0"/>
              <a:t> </a:t>
            </a:r>
            <a:r>
              <a:rPr lang="en-US" noProof="1" smtClean="0"/>
              <a:t>motivations</a:t>
            </a:r>
            <a:r>
              <a:rPr lang="en-GB" smtClean="0"/>
              <a:t/>
            </a:r>
            <a:br>
              <a:rPr lang="en-GB" smtClean="0"/>
            </a:br>
            <a:endParaRPr lang="en-GB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6400" y="1309688"/>
            <a:ext cx="4044950" cy="4710112"/>
          </a:xfrm>
        </p:spPr>
        <p:txBody>
          <a:bodyPr/>
          <a:lstStyle/>
          <a:p>
            <a:pPr eaLnBrk="1" hangingPunct="1">
              <a:defRPr/>
            </a:pPr>
            <a:endParaRPr lang="en-GB" sz="22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en-GB" sz="2400" smtClean="0"/>
          </a:p>
        </p:txBody>
      </p:sp>
      <p:pic>
        <p:nvPicPr>
          <p:cNvPr id="13316" name="Picture 9" descr="D20205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86550" y="1695450"/>
            <a:ext cx="2124075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469900" y="1868488"/>
            <a:ext cx="5786438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8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David Young, Simon Christmas</a:t>
            </a:r>
            <a:r>
              <a: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en-GB" sz="1800" noProof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2009</a:t>
            </a: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>
              <a:buFontTx/>
              <a:buChar char="•"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Aim - </a:t>
            </a:r>
            <a:r>
              <a:rPr lang="en-GB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To gain an understanding of motorcyclists’ attitudes to safety and the reasons behind the decisions that impact on their safety </a:t>
            </a:r>
          </a:p>
          <a:p>
            <a:pPr>
              <a:buFontTx/>
              <a:buChar char="•"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Segmentation analysis - 1019 responses to 30 statements</a:t>
            </a:r>
          </a:p>
          <a:p>
            <a:pPr eaLnBrk="1" hangingPunct="1">
              <a:buFontTx/>
              <a:buChar char="•"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8 factors</a:t>
            </a:r>
          </a:p>
          <a:p>
            <a:pPr eaLnBrk="1" hangingPunct="1">
              <a:buFontTx/>
              <a:buChar char="•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</a:pPr>
            <a:endParaRPr lang="en-US" sz="1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eaLnBrk="1" hangingPunct="1">
              <a:buFontTx/>
              <a:buChar char="•"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7 segments</a:t>
            </a:r>
          </a:p>
          <a:p>
            <a:endParaRPr lang="en-GB" b="1"/>
          </a:p>
        </p:txBody>
      </p:sp>
      <p:sp>
        <p:nvSpPr>
          <p:cNvPr id="15" name="Rectangle 14"/>
          <p:cNvSpPr/>
          <p:nvPr/>
        </p:nvSpPr>
        <p:spPr bwMode="auto">
          <a:xfrm>
            <a:off x="600608" y="3983403"/>
            <a:ext cx="1896230" cy="18764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0000" tIns="46800" rIns="90000" bIns="46800" anchor="ctr"/>
          <a:lstStyle/>
          <a:p>
            <a:pPr eaLnBrk="1" hangingPunct="1">
              <a:defRPr/>
            </a:pPr>
            <a:r>
              <a:rPr lang="en-US" sz="1200">
                <a:solidFill>
                  <a:schemeClr val="bg1"/>
                </a:solidFill>
                <a:latin typeface="Verdana" pitchFamily="34" charset="0"/>
                <a:ea typeface="ＭＳ Ｐゴシック" pitchFamily="-112" charset="-128"/>
              </a:rPr>
              <a:t>F1 Power of the bike</a:t>
            </a:r>
          </a:p>
          <a:p>
            <a:pPr eaLnBrk="1" hangingPunct="1">
              <a:defRPr/>
            </a:pPr>
            <a:r>
              <a:rPr lang="en-US" sz="1200">
                <a:solidFill>
                  <a:schemeClr val="bg1"/>
                </a:solidFill>
                <a:latin typeface="Verdana" pitchFamily="34" charset="0"/>
                <a:ea typeface="ＭＳ Ｐゴシック" pitchFamily="-112" charset="-128"/>
              </a:rPr>
              <a:t>F2 Belonging</a:t>
            </a:r>
          </a:p>
          <a:p>
            <a:pPr eaLnBrk="1" hangingPunct="1">
              <a:defRPr/>
            </a:pPr>
            <a:r>
              <a:rPr lang="en-US" sz="1200">
                <a:solidFill>
                  <a:schemeClr val="bg1"/>
                </a:solidFill>
                <a:latin typeface="Verdana" pitchFamily="34" charset="0"/>
                <a:ea typeface="ＭＳ Ｐゴシック" pitchFamily="-112" charset="-128"/>
              </a:rPr>
              <a:t>F3 Relationship</a:t>
            </a:r>
            <a:br>
              <a:rPr lang="en-US" sz="1200">
                <a:solidFill>
                  <a:schemeClr val="bg1"/>
                </a:solidFill>
                <a:latin typeface="Verdana" pitchFamily="34" charset="0"/>
                <a:ea typeface="ＭＳ Ｐゴシック" pitchFamily="-112" charset="-128"/>
              </a:rPr>
            </a:br>
            <a:r>
              <a:rPr lang="en-US" sz="1200">
                <a:solidFill>
                  <a:schemeClr val="bg1"/>
                </a:solidFill>
                <a:latin typeface="Verdana" pitchFamily="34" charset="0"/>
                <a:ea typeface="ＭＳ Ｐゴシック" pitchFamily="-112" charset="-128"/>
              </a:rPr>
              <a:t>      with the bike</a:t>
            </a:r>
          </a:p>
          <a:p>
            <a:pPr eaLnBrk="1" hangingPunct="1">
              <a:defRPr/>
            </a:pPr>
            <a:r>
              <a:rPr lang="en-US" sz="1200">
                <a:solidFill>
                  <a:schemeClr val="bg1"/>
                </a:solidFill>
                <a:latin typeface="Verdana" pitchFamily="34" charset="0"/>
                <a:ea typeface="ＭＳ Ｐゴシック" pitchFamily="-112" charset="-128"/>
              </a:rPr>
              <a:t>F4 Self-sufficiency</a:t>
            </a:r>
          </a:p>
          <a:p>
            <a:pPr eaLnBrk="1" hangingPunct="1">
              <a:defRPr/>
            </a:pPr>
            <a:r>
              <a:rPr lang="en-US" sz="1200">
                <a:solidFill>
                  <a:schemeClr val="bg1"/>
                </a:solidFill>
                <a:latin typeface="Verdana" pitchFamily="34" charset="0"/>
                <a:ea typeface="ＭＳ Ｐゴシック" pitchFamily="-112" charset="-128"/>
              </a:rPr>
              <a:t>F5 Sensations</a:t>
            </a:r>
          </a:p>
          <a:p>
            <a:pPr eaLnBrk="1" hangingPunct="1">
              <a:defRPr/>
            </a:pPr>
            <a:r>
              <a:rPr lang="en-US" sz="1200">
                <a:solidFill>
                  <a:schemeClr val="bg1"/>
                </a:solidFill>
                <a:latin typeface="Verdana" pitchFamily="34" charset="0"/>
                <a:ea typeface="ＭＳ Ｐゴシック" pitchFamily="-112" charset="-128"/>
              </a:rPr>
              <a:t>F6 Challenge of riding</a:t>
            </a:r>
          </a:p>
          <a:p>
            <a:pPr eaLnBrk="1" hangingPunct="1">
              <a:defRPr/>
            </a:pPr>
            <a:r>
              <a:rPr lang="en-US" sz="1200">
                <a:solidFill>
                  <a:schemeClr val="bg1"/>
                </a:solidFill>
                <a:latin typeface="Verdana" pitchFamily="34" charset="0"/>
                <a:ea typeface="ＭＳ Ｐゴシック" pitchFamily="-112" charset="-128"/>
              </a:rPr>
              <a:t>F7 Showing off</a:t>
            </a:r>
          </a:p>
          <a:p>
            <a:pPr eaLnBrk="1" hangingPunct="1">
              <a:defRPr/>
            </a:pPr>
            <a:r>
              <a:rPr lang="en-US" sz="1200">
                <a:solidFill>
                  <a:schemeClr val="bg1"/>
                </a:solidFill>
                <a:latin typeface="Verdana" pitchFamily="34" charset="0"/>
                <a:ea typeface="ＭＳ Ｐゴシック" pitchFamily="-112" charset="-128"/>
              </a:rPr>
              <a:t>F8 Release</a:t>
            </a:r>
          </a:p>
        </p:txBody>
      </p:sp>
      <p:pic>
        <p:nvPicPr>
          <p:cNvPr id="13321" name="Picture 14" descr="NichOct00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263" y="3735388"/>
            <a:ext cx="3652837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poratePresentation">
  <a:themeElements>
    <a:clrScheme name="Corporate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rporate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Corporate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rporate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rporate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uth Fusion Template">
  <a:themeElements>
    <a:clrScheme name="South Fusion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outh Fu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outh Fusio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th Fusio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th Fusio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th Fusio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th Fusio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th Fusio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th Fusion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DVANCE Presentation">
  <a:themeElements>
    <a:clrScheme name="">
      <a:dk1>
        <a:srgbClr val="000F5E"/>
      </a:dk1>
      <a:lt1>
        <a:srgbClr val="FFFFFF"/>
      </a:lt1>
      <a:dk2>
        <a:srgbClr val="019DEB"/>
      </a:dk2>
      <a:lt2>
        <a:srgbClr val="A9B3B9"/>
      </a:lt2>
      <a:accent1>
        <a:srgbClr val="F66D05"/>
      </a:accent1>
      <a:accent2>
        <a:srgbClr val="FFCC00"/>
      </a:accent2>
      <a:accent3>
        <a:srgbClr val="FFFFFF"/>
      </a:accent3>
      <a:accent4>
        <a:srgbClr val="000B4F"/>
      </a:accent4>
      <a:accent5>
        <a:srgbClr val="FABAAA"/>
      </a:accent5>
      <a:accent6>
        <a:srgbClr val="E7B900"/>
      </a:accent6>
      <a:hlink>
        <a:srgbClr val="009900"/>
      </a:hlink>
      <a:folHlink>
        <a:srgbClr val="B38FEE"/>
      </a:folHlink>
    </a:clrScheme>
    <a:fontScheme name="ADVANCE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ADVANCE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DVANCE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DVANCE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1476</Words>
  <Application>Microsoft Office PowerPoint</Application>
  <PresentationFormat>On-screen Show (4:3)</PresentationFormat>
  <Paragraphs>228</Paragraphs>
  <Slides>30</Slides>
  <Notes>13</Notes>
  <HiddenSlides>0</HiddenSlides>
  <MMClips>2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Times</vt:lpstr>
      <vt:lpstr>Arial</vt:lpstr>
      <vt:lpstr>Times New Roman</vt:lpstr>
      <vt:lpstr>Verdana</vt:lpstr>
      <vt:lpstr>ＭＳ Ｐゴシック</vt:lpstr>
      <vt:lpstr>Wingdings</vt:lpstr>
      <vt:lpstr>CorporatePresentation</vt:lpstr>
      <vt:lpstr>South Fusion Template</vt:lpstr>
      <vt:lpstr>ADVANCE Presentation</vt:lpstr>
      <vt:lpstr>Microsoft Graph Chart</vt:lpstr>
      <vt:lpstr>Adobe Acrobat Document</vt:lpstr>
      <vt:lpstr>Motorcycle Safety in Great Britain  </vt:lpstr>
      <vt:lpstr>Powered Two Wheeler users  Killed or Seriously Injured GB 1994-2010</vt:lpstr>
      <vt:lpstr>Powered Two Wheeler users  Killed GB 1994-2010</vt:lpstr>
      <vt:lpstr>Powered Two Wheeler  fatality rate per billion vehicle kms GB 2000-2010</vt:lpstr>
      <vt:lpstr>Motorcycle safety – research  </vt:lpstr>
      <vt:lpstr>In depth study of motorcycle accidents</vt:lpstr>
      <vt:lpstr>Car driver’s skills and attitudes to motorcycle safety: a review</vt:lpstr>
      <vt:lpstr>Car Drivers' Attitudes and Visual Skills in Relation to Motorcyclists</vt:lpstr>
      <vt:lpstr>Passion, performance, practicality: a study of motorcyclists’ motivations </vt:lpstr>
      <vt:lpstr>Seven Segments </vt:lpstr>
      <vt:lpstr>Passionate low-performance segments</vt:lpstr>
      <vt:lpstr>Passionate high-performance segments</vt:lpstr>
      <vt:lpstr>Pragmatist (low passion) segments</vt:lpstr>
      <vt:lpstr>Showing off…</vt:lpstr>
      <vt:lpstr>The (OLD) Government's Motorcycling Strategy 2005-2010</vt:lpstr>
      <vt:lpstr>Strategy actions</vt:lpstr>
      <vt:lpstr>Slide 17</vt:lpstr>
      <vt:lpstr>Named Rider (2010)</vt:lpstr>
      <vt:lpstr> </vt:lpstr>
      <vt:lpstr>Strategic Framework for Road Safety</vt:lpstr>
      <vt:lpstr>Enforcement</vt:lpstr>
      <vt:lpstr>Speed Limits</vt:lpstr>
      <vt:lpstr>Education and training</vt:lpstr>
      <vt:lpstr>Driver and rider training</vt:lpstr>
      <vt:lpstr>Review of Motorcycle Testing (1)</vt:lpstr>
      <vt:lpstr>Review of Motorcycle Testing (2)</vt:lpstr>
      <vt:lpstr>Review of Motorcycle Testing (3)</vt:lpstr>
      <vt:lpstr>Review of Motorcycle Testing (4)</vt:lpstr>
      <vt:lpstr>Learning to Ride project</vt:lpstr>
      <vt:lpstr>Any Questions?</vt:lpstr>
    </vt:vector>
  </TitlesOfParts>
  <Company>Department for Transport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Louise Barnett</dc:creator>
  <cp:lastModifiedBy>Odiki Asfalia</cp:lastModifiedBy>
  <cp:revision>86</cp:revision>
  <dcterms:created xsi:type="dcterms:W3CDTF">2009-04-24T13:38:05Z</dcterms:created>
  <dcterms:modified xsi:type="dcterms:W3CDTF">2011-11-29T05:04:30Z</dcterms:modified>
</cp:coreProperties>
</file>